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2D6_28C272B8.xml" ContentType="application/vnd.ms-powerpoint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2D8_7B6ACE62.xml" ContentType="application/vnd.ms-powerpoint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97" r:id="rId4"/>
  </p:sldMasterIdLst>
  <p:notesMasterIdLst>
    <p:notesMasterId r:id="rId28"/>
  </p:notesMasterIdLst>
  <p:handoutMasterIdLst>
    <p:handoutMasterId r:id="rId29"/>
  </p:handoutMasterIdLst>
  <p:sldIdLst>
    <p:sldId id="677" r:id="rId5"/>
    <p:sldId id="725" r:id="rId6"/>
    <p:sldId id="726" r:id="rId7"/>
    <p:sldId id="727" r:id="rId8"/>
    <p:sldId id="728" r:id="rId9"/>
    <p:sldId id="729" r:id="rId10"/>
    <p:sldId id="732" r:id="rId11"/>
    <p:sldId id="731" r:id="rId12"/>
    <p:sldId id="730" r:id="rId13"/>
    <p:sldId id="733" r:id="rId14"/>
    <p:sldId id="734" r:id="rId15"/>
    <p:sldId id="735" r:id="rId16"/>
    <p:sldId id="736" r:id="rId17"/>
    <p:sldId id="737" r:id="rId18"/>
    <p:sldId id="738" r:id="rId19"/>
    <p:sldId id="739" r:id="rId20"/>
    <p:sldId id="740" r:id="rId21"/>
    <p:sldId id="742" r:id="rId22"/>
    <p:sldId id="743" r:id="rId23"/>
    <p:sldId id="744" r:id="rId24"/>
    <p:sldId id="745" r:id="rId25"/>
    <p:sldId id="746" r:id="rId26"/>
    <p:sldId id="747" r:id="rId2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2">
          <p15:clr>
            <a:srgbClr val="A4A3A4"/>
          </p15:clr>
        </p15:guide>
        <p15:guide id="2" pos="4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B23870B-1CDD-70E6-B21B-8D0B93C1AA15}" name="Válek Zdeněk" initials="VZ" userId="S::valekz@crr.cz::7c11467f-ae6c-4aeb-be44-1834ea4a1e35" providerId="AD"/>
  <p188:author id="{089D721B-04AE-4213-EAB0-B0612DF052CF}" name="Krátký Jakub" initials="KJ" userId="S::KratkyJ@crr.cz::d82c8a4b-4c30-4f0b-b5c5-6294b073653e" providerId="AD"/>
  <p188:author id="{32F62158-4923-40CE-CD0E-B3C1F3675A20}" name="Bedrnová Adéla" initials="BA" userId="S::BedrnovaA@crr.cz::4e791e63-9637-4902-95c6-5493ca067b5b" providerId="AD"/>
  <p188:author id="{4AAD266B-807B-0A33-9273-F05C0BB8E561}" name="Chumlen Jan" initials="CJ" userId="S::chumlenj@crr.cz::6388b7ee-2228-4d2d-8764-8ae54b6e160c" providerId="AD"/>
  <p188:author id="{E6074D7C-572D-75EE-7AD7-524BBC85E988}" name="Kvasničková Ivana" initials="KI" userId="S::KvasnickovaI@crr.cz::c1f32693-166a-4f18-ae65-c33a786292a1" providerId="AD"/>
  <p188:author id="{2A53AF8D-D826-8849-5A3D-7307F7AC7622}" name="Slačíková Alena" initials="SA" userId="S::slacikovaa@crr.cz::5315c395-b67c-40bf-a003-3561c8c8cba2" providerId="AD"/>
  <p188:author id="{D2648692-4A50-3585-D179-CDC83828A99A}" name="Frolík Lukáš" initials="FL" userId="S::frolikl@crr.cz::3326d7ee-511d-43c5-bede-f7ec709bd100" providerId="AD"/>
  <p188:author id="{8B65DCB5-8682-1874-A579-B3B0B31485BC}" name="Šmejdířová Lenka" initials="ŠL" userId="S::SmejdirovaL@crr.cz::b3a678d4-b2e1-468a-a8d5-c222a98b06eb" providerId="AD"/>
  <p188:author id="{518CCFCB-9E23-6D25-FC87-EFAF36C62BAB}" name="Chumlen Jan" initials="CJ" userId="S::ChumlenJ@crr.cz::6388b7ee-2228-4d2d-8764-8ae54b6e160c" providerId="AD"/>
  <p188:author id="{36D728DC-3674-1F0C-A630-F5186913E84E}" name="Volejníková Jana" initials="VJ" userId="S::VolejnikovaJ@crr.cz::c2f76d0c-0953-44ae-affa-289b042eccdc" providerId="AD"/>
  <p188:author id="{D59F55F6-BD5F-E568-D107-0B1FC7F4F9F4}" name="Břicháčková Jana" initials="BJ" userId="S::BrichackovaJ@crr.cz::1ebe0cf0-fcfe-4f5b-aa8b-055a2db1ec7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ronovská Blanka" initials="HB" lastIdx="7" clrIdx="0">
    <p:extLst>
      <p:ext uri="{19B8F6BF-5375-455C-9EA6-DF929625EA0E}">
        <p15:presenceInfo xmlns:p15="http://schemas.microsoft.com/office/powerpoint/2012/main" userId="S::HronovskaB@crr.cz::49a93ff5-7633-455d-81f0-e7976f796e9c" providerId="AD"/>
      </p:ext>
    </p:extLst>
  </p:cmAuthor>
  <p:cmAuthor id="2" name="Slačíková Alena" initials="SA" lastIdx="10" clrIdx="1">
    <p:extLst>
      <p:ext uri="{19B8F6BF-5375-455C-9EA6-DF929625EA0E}">
        <p15:presenceInfo xmlns:p15="http://schemas.microsoft.com/office/powerpoint/2012/main" userId="S::slacikovaa@crr.cz::5315c395-b67c-40bf-a003-3561c8c8cba2" providerId="AD"/>
      </p:ext>
    </p:extLst>
  </p:cmAuthor>
  <p:cmAuthor id="3" name="Břicháčková Jana" initials="BJ" lastIdx="1" clrIdx="2">
    <p:extLst>
      <p:ext uri="{19B8F6BF-5375-455C-9EA6-DF929625EA0E}">
        <p15:presenceInfo xmlns:p15="http://schemas.microsoft.com/office/powerpoint/2012/main" userId="S::BrichackovaJ@crr.cz::1ebe0cf0-fcfe-4f5b-aa8b-055a2db1ec7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00529C"/>
    <a:srgbClr val="5FA4E5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CFEF3F-A9B9-39AD-5560-B3B99380EA80}" v="1" dt="2024-04-22T11:29:36.469"/>
    <p1510:client id="{123DAEED-09EC-AE64-6F31-F9545BDA911F}" v="8" dt="2024-04-22T11:26:09.549"/>
    <p1510:client id="{65D6F2E0-5E45-F0E1-F7F4-4F9D85484469}" v="10" dt="2024-04-22T11:29:44.748"/>
    <p1510:client id="{A2DA7E75-0BB8-7D11-1848-D66EBA0C8212}" v="1" dt="2024-04-22T12:14:04.019"/>
    <p1510:client id="{A628F88E-E61E-EC43-A6F5-4A8BB4959E41}" v="3" dt="2024-04-24T09:55:24.465"/>
    <p1510:client id="{BBEBA963-972E-3CDB-0D61-C5A5767CBA22}" v="2" dt="2024-04-22T11:24:43.7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3382"/>
        <p:guide pos="487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olík Lukáš" userId="S::frolikl@crr.cz::3326d7ee-511d-43c5-bede-f7ec709bd100" providerId="AD" clId="Web-{A628F88E-E61E-EC43-A6F5-4A8BB4959E41}"/>
    <pc:docChg chg="modSld">
      <pc:chgData name="Frolík Lukáš" userId="S::frolikl@crr.cz::3326d7ee-511d-43c5-bede-f7ec709bd100" providerId="AD" clId="Web-{A628F88E-E61E-EC43-A6F5-4A8BB4959E41}" dt="2024-04-24T09:55:24.465" v="4"/>
      <pc:docMkLst>
        <pc:docMk/>
      </pc:docMkLst>
      <pc:sldChg chg="modSp delCm modCm">
        <pc:chgData name="Frolík Lukáš" userId="S::frolikl@crr.cz::3326d7ee-511d-43c5-bede-f7ec709bd100" providerId="AD" clId="Web-{A628F88E-E61E-EC43-A6F5-4A8BB4959E41}" dt="2024-04-24T09:55:24.465" v="4"/>
        <pc:sldMkLst>
          <pc:docMk/>
          <pc:sldMk cId="4275212670" sldId="727"/>
        </pc:sldMkLst>
        <pc:spChg chg="mod">
          <ac:chgData name="Frolík Lukáš" userId="S::frolikl@crr.cz::3326d7ee-511d-43c5-bede-f7ec709bd100" providerId="AD" clId="Web-{A628F88E-E61E-EC43-A6F5-4A8BB4959E41}" dt="2024-04-24T09:55:24.262" v="3" actId="20577"/>
          <ac:spMkLst>
            <pc:docMk/>
            <pc:sldMk cId="4275212670" sldId="727"/>
            <ac:spMk id="6" creationId="{FD1863BC-C79C-3A16-E708-FC8C9AB41D3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Frolík Lukáš" userId="S::frolikl@crr.cz::3326d7ee-511d-43c5-bede-f7ec709bd100" providerId="AD" clId="Web-{A628F88E-E61E-EC43-A6F5-4A8BB4959E41}" dt="2024-04-24T09:55:24.465" v="4"/>
              <pc2:cmMkLst xmlns:pc2="http://schemas.microsoft.com/office/powerpoint/2019/9/main/command">
                <pc:docMk/>
                <pc:sldMk cId="4275212670" sldId="727"/>
                <pc2:cmMk id="{8F5118C5-DB6A-4A7B-B232-74A4960BB5B9}"/>
              </pc2:cmMkLst>
              <pc226:cmRplyChg chg="add">
                <pc226:chgData name="Frolík Lukáš" userId="S::frolikl@crr.cz::3326d7ee-511d-43c5-bede-f7ec709bd100" providerId="AD" clId="Web-{A628F88E-E61E-EC43-A6F5-4A8BB4959E41}" dt="2024-04-24T09:55:06.167" v="1"/>
                <pc2:cmRplyMkLst xmlns:pc2="http://schemas.microsoft.com/office/powerpoint/2019/9/main/command">
                  <pc:docMk/>
                  <pc:sldMk cId="4275212670" sldId="727"/>
                  <pc2:cmMk id="{8F5118C5-DB6A-4A7B-B232-74A4960BB5B9}"/>
                  <pc2:cmRplyMk id="{628E6255-0B00-4DB6-82CA-5D07E90512E2}"/>
                </pc2:cmRplyMkLst>
              </pc226:cmRplyChg>
            </pc226:cmChg>
          </p:ext>
        </pc:extLst>
      </pc:sldChg>
    </pc:docChg>
  </pc:docChgLst>
  <pc:docChgLst>
    <pc:chgData name="Frolík Lukáš" userId="S::frolikl@crr.cz::3326d7ee-511d-43c5-bede-f7ec709bd100" providerId="AD" clId="Web-{65D6F2E0-5E45-F0E1-F7F4-4F9D85484469}"/>
    <pc:docChg chg="modSld">
      <pc:chgData name="Frolík Lukáš" userId="S::frolikl@crr.cz::3326d7ee-511d-43c5-bede-f7ec709bd100" providerId="AD" clId="Web-{65D6F2E0-5E45-F0E1-F7F4-4F9D85484469}" dt="2024-04-22T11:29:44.748" v="24" actId="20577"/>
      <pc:docMkLst>
        <pc:docMk/>
      </pc:docMkLst>
      <pc:sldChg chg="modSp modCm">
        <pc:chgData name="Frolík Lukáš" userId="S::frolikl@crr.cz::3326d7ee-511d-43c5-bede-f7ec709bd100" providerId="AD" clId="Web-{65D6F2E0-5E45-F0E1-F7F4-4F9D85484469}" dt="2024-04-22T11:29:44.748" v="24" actId="20577"/>
        <pc:sldMkLst>
          <pc:docMk/>
          <pc:sldMk cId="2070597218" sldId="728"/>
        </pc:sldMkLst>
        <pc:spChg chg="mod">
          <ac:chgData name="Frolík Lukáš" userId="S::frolikl@crr.cz::3326d7ee-511d-43c5-bede-f7ec709bd100" providerId="AD" clId="Web-{65D6F2E0-5E45-F0E1-F7F4-4F9D85484469}" dt="2024-04-22T11:29:44.748" v="24" actId="20577"/>
          <ac:spMkLst>
            <pc:docMk/>
            <pc:sldMk cId="2070597218" sldId="728"/>
            <ac:spMk id="3" creationId="{6B22C7F9-C12B-2113-E19C-3E10BFFBED3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Frolík Lukáš" userId="S::frolikl@crr.cz::3326d7ee-511d-43c5-bede-f7ec709bd100" providerId="AD" clId="Web-{65D6F2E0-5E45-F0E1-F7F4-4F9D85484469}" dt="2024-04-22T11:29:28.607" v="22" actId="20577"/>
              <pc2:cmMkLst xmlns:pc2="http://schemas.microsoft.com/office/powerpoint/2019/9/main/command">
                <pc:docMk/>
                <pc:sldMk cId="2070597218" sldId="728"/>
                <pc2:cmMk id="{A0B4643C-5005-4F86-AE1C-1C77BD163EE4}"/>
              </pc2:cmMkLst>
              <pc226:cmRplyChg chg="add">
                <pc226:chgData name="Frolík Lukáš" userId="S::frolikl@crr.cz::3326d7ee-511d-43c5-bede-f7ec709bd100" providerId="AD" clId="Web-{65D6F2E0-5E45-F0E1-F7F4-4F9D85484469}" dt="2024-04-22T11:27:16.477" v="10"/>
                <pc2:cmRplyMkLst xmlns:pc2="http://schemas.microsoft.com/office/powerpoint/2019/9/main/command">
                  <pc:docMk/>
                  <pc:sldMk cId="2070597218" sldId="728"/>
                  <pc2:cmMk id="{A0B4643C-5005-4F86-AE1C-1C77BD163EE4}"/>
                  <pc2:cmRplyMk id="{4049C2CB-52DD-4BBE-B0FD-B820B3946F24}"/>
                </pc2:cmRplyMkLst>
              </pc226:cmRplyChg>
            </pc226:cmChg>
            <pc226:cmChg xmlns:pc226="http://schemas.microsoft.com/office/powerpoint/2022/06/main/command" chg="mod">
              <pc226:chgData name="Frolík Lukáš" userId="S::frolikl@crr.cz::3326d7ee-511d-43c5-bede-f7ec709bd100" providerId="AD" clId="Web-{65D6F2E0-5E45-F0E1-F7F4-4F9D85484469}" dt="2024-04-22T11:29:28.607" v="22" actId="20577"/>
              <pc2:cmMkLst xmlns:pc2="http://schemas.microsoft.com/office/powerpoint/2019/9/main/command">
                <pc:docMk/>
                <pc:sldMk cId="2070597218" sldId="728"/>
                <pc2:cmMk id="{DCA71A43-1C24-4C29-B81B-D4A9A4F4052F}"/>
              </pc2:cmMkLst>
              <pc226:cmRplyChg chg="add">
                <pc226:chgData name="Frolík Lukáš" userId="S::frolikl@crr.cz::3326d7ee-511d-43c5-bede-f7ec709bd100" providerId="AD" clId="Web-{65D6F2E0-5E45-F0E1-F7F4-4F9D85484469}" dt="2024-04-22T11:28:53.168" v="18"/>
                <pc2:cmRplyMkLst xmlns:pc2="http://schemas.microsoft.com/office/powerpoint/2019/9/main/command">
                  <pc:docMk/>
                  <pc:sldMk cId="2070597218" sldId="728"/>
                  <pc2:cmMk id="{DCA71A43-1C24-4C29-B81B-D4A9A4F4052F}"/>
                  <pc2:cmRplyMk id="{D987ACC8-7CE3-4BFD-9421-3D3BF4C739E3}"/>
                </pc2:cmRplyMkLst>
              </pc226:cmRplyChg>
            </pc226:cmChg>
            <pc226:cmChg xmlns:pc226="http://schemas.microsoft.com/office/powerpoint/2022/06/main/command" chg="mod">
              <pc226:chgData name="Frolík Lukáš" userId="S::frolikl@crr.cz::3326d7ee-511d-43c5-bede-f7ec709bd100" providerId="AD" clId="Web-{65D6F2E0-5E45-F0E1-F7F4-4F9D85484469}" dt="2024-04-22T11:29:38.592" v="23"/>
              <pc2:cmMkLst xmlns:pc2="http://schemas.microsoft.com/office/powerpoint/2019/9/main/command">
                <pc:docMk/>
                <pc:sldMk cId="2070597218" sldId="728"/>
                <pc2:cmMk id="{4D31678C-DFF6-4D93-AE70-BC01D0FB96E7}"/>
              </pc2:cmMkLst>
              <pc226:cmRplyChg chg="add">
                <pc226:chgData name="Frolík Lukáš" userId="S::frolikl@crr.cz::3326d7ee-511d-43c5-bede-f7ec709bd100" providerId="AD" clId="Web-{65D6F2E0-5E45-F0E1-F7F4-4F9D85484469}" dt="2024-04-22T11:29:38.592" v="23"/>
                <pc2:cmRplyMkLst xmlns:pc2="http://schemas.microsoft.com/office/powerpoint/2019/9/main/command">
                  <pc:docMk/>
                  <pc:sldMk cId="2070597218" sldId="728"/>
                  <pc2:cmMk id="{4D31678C-DFF6-4D93-AE70-BC01D0FB96E7}"/>
                  <pc2:cmRplyMk id="{AC39D384-2574-4152-A214-E6EE6983B11B}"/>
                </pc2:cmRplyMkLst>
              </pc226:cmRplyChg>
            </pc226:cmChg>
            <pc226:cmChg xmlns:pc226="http://schemas.microsoft.com/office/powerpoint/2022/06/main/command" chg="mod">
              <pc226:chgData name="Frolík Lukáš" userId="S::frolikl@crr.cz::3326d7ee-511d-43c5-bede-f7ec709bd100" providerId="AD" clId="Web-{65D6F2E0-5E45-F0E1-F7F4-4F9D85484469}" dt="2024-04-22T11:29:28.607" v="22" actId="20577"/>
              <pc2:cmMkLst xmlns:pc2="http://schemas.microsoft.com/office/powerpoint/2019/9/main/command">
                <pc:docMk/>
                <pc:sldMk cId="2070597218" sldId="728"/>
                <pc2:cmMk id="{936EC393-9446-4F1C-AFE3-73BCD016B294}"/>
              </pc2:cmMkLst>
            </pc226:cmChg>
          </p:ext>
        </pc:extLst>
      </pc:sldChg>
    </pc:docChg>
  </pc:docChgLst>
  <pc:docChgLst>
    <pc:chgData name="Chumlen Jan" userId="6388b7ee-2228-4d2d-8764-8ae54b6e160c" providerId="ADAL" clId="{8FA8D442-98FA-4F7E-9DF7-B2B9353D9F67}"/>
    <pc:docChg chg="undo custSel modSld">
      <pc:chgData name="Chumlen Jan" userId="6388b7ee-2228-4d2d-8764-8ae54b6e160c" providerId="ADAL" clId="{8FA8D442-98FA-4F7E-9DF7-B2B9353D9F67}" dt="2024-04-22T07:46:23.388" v="10"/>
      <pc:docMkLst>
        <pc:docMk/>
      </pc:docMkLst>
      <pc:sldChg chg="addCm modCm">
        <pc:chgData name="Chumlen Jan" userId="6388b7ee-2228-4d2d-8764-8ae54b6e160c" providerId="ADAL" clId="{8FA8D442-98FA-4F7E-9DF7-B2B9353D9F67}" dt="2024-04-22T07:26:22.426" v="1"/>
        <pc:sldMkLst>
          <pc:docMk/>
          <pc:sldMk cId="683831992" sldId="72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Chumlen Jan" userId="6388b7ee-2228-4d2d-8764-8ae54b6e160c" providerId="ADAL" clId="{8FA8D442-98FA-4F7E-9DF7-B2B9353D9F67}" dt="2024-04-22T07:26:22.426" v="1"/>
              <pc2:cmMkLst xmlns:pc2="http://schemas.microsoft.com/office/powerpoint/2019/9/main/command">
                <pc:docMk/>
                <pc:sldMk cId="683831992" sldId="726"/>
                <pc2:cmMk id="{3DFF7AEE-8F0C-4B67-8A06-002A8B957950}"/>
              </pc2:cmMkLst>
            </pc226:cmChg>
          </p:ext>
        </pc:extLst>
      </pc:sldChg>
      <pc:sldChg chg="modSp mod addCm">
        <pc:chgData name="Chumlen Jan" userId="6388b7ee-2228-4d2d-8764-8ae54b6e160c" providerId="ADAL" clId="{8FA8D442-98FA-4F7E-9DF7-B2B9353D9F67}" dt="2024-04-22T07:33:32.367" v="7"/>
        <pc:sldMkLst>
          <pc:docMk/>
          <pc:sldMk cId="4275212670" sldId="727"/>
        </pc:sldMkLst>
        <pc:spChg chg="mod">
          <ac:chgData name="Chumlen Jan" userId="6388b7ee-2228-4d2d-8764-8ae54b6e160c" providerId="ADAL" clId="{8FA8D442-98FA-4F7E-9DF7-B2B9353D9F67}" dt="2024-04-22T07:31:27.821" v="6" actId="207"/>
          <ac:spMkLst>
            <pc:docMk/>
            <pc:sldMk cId="4275212670" sldId="727"/>
            <ac:spMk id="6" creationId="{FD1863BC-C79C-3A16-E708-FC8C9AB41D3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humlen Jan" userId="6388b7ee-2228-4d2d-8764-8ae54b6e160c" providerId="ADAL" clId="{8FA8D442-98FA-4F7E-9DF7-B2B9353D9F67}" dt="2024-04-22T07:33:32.367" v="7"/>
              <pc2:cmMkLst xmlns:pc2="http://schemas.microsoft.com/office/powerpoint/2019/9/main/command">
                <pc:docMk/>
                <pc:sldMk cId="4275212670" sldId="727"/>
                <pc2:cmMk id="{8F5118C5-DB6A-4A7B-B232-74A4960BB5B9}"/>
              </pc2:cmMkLst>
            </pc226:cmChg>
          </p:ext>
        </pc:extLst>
      </pc:sldChg>
      <pc:sldChg chg="addCm">
        <pc:chgData name="Chumlen Jan" userId="6388b7ee-2228-4d2d-8764-8ae54b6e160c" providerId="ADAL" clId="{8FA8D442-98FA-4F7E-9DF7-B2B9353D9F67}" dt="2024-04-22T07:46:23.388" v="10"/>
        <pc:sldMkLst>
          <pc:docMk/>
          <pc:sldMk cId="2070597218" sldId="72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humlen Jan" userId="6388b7ee-2228-4d2d-8764-8ae54b6e160c" providerId="ADAL" clId="{8FA8D442-98FA-4F7E-9DF7-B2B9353D9F67}" dt="2024-04-22T07:41:33.090" v="8"/>
              <pc2:cmMkLst xmlns:pc2="http://schemas.microsoft.com/office/powerpoint/2019/9/main/command">
                <pc:docMk/>
                <pc:sldMk cId="2070597218" sldId="728"/>
                <pc2:cmMk id="{A0B4643C-5005-4F86-AE1C-1C77BD163EE4}"/>
              </pc2:cmMkLst>
            </pc226:cmChg>
            <pc226:cmChg xmlns:pc226="http://schemas.microsoft.com/office/powerpoint/2022/06/main/command" chg="add">
              <pc226:chgData name="Chumlen Jan" userId="6388b7ee-2228-4d2d-8764-8ae54b6e160c" providerId="ADAL" clId="{8FA8D442-98FA-4F7E-9DF7-B2B9353D9F67}" dt="2024-04-22T07:46:23.388" v="10"/>
              <pc2:cmMkLst xmlns:pc2="http://schemas.microsoft.com/office/powerpoint/2019/9/main/command">
                <pc:docMk/>
                <pc:sldMk cId="2070597218" sldId="728"/>
                <pc2:cmMk id="{DCA71A43-1C24-4C29-B81B-D4A9A4F4052F}"/>
              </pc2:cmMkLst>
            </pc226:cmChg>
            <pc226:cmChg xmlns:pc226="http://schemas.microsoft.com/office/powerpoint/2022/06/main/command" chg="add">
              <pc226:chgData name="Chumlen Jan" userId="6388b7ee-2228-4d2d-8764-8ae54b6e160c" providerId="ADAL" clId="{8FA8D442-98FA-4F7E-9DF7-B2B9353D9F67}" dt="2024-04-22T07:44:41.382" v="9"/>
              <pc2:cmMkLst xmlns:pc2="http://schemas.microsoft.com/office/powerpoint/2019/9/main/command">
                <pc:docMk/>
                <pc:sldMk cId="2070597218" sldId="728"/>
                <pc2:cmMk id="{4D31678C-DFF6-4D93-AE70-BC01D0FB96E7}"/>
              </pc2:cmMkLst>
            </pc226:cmChg>
            <pc226:cmChg xmlns:pc226="http://schemas.microsoft.com/office/powerpoint/2022/06/main/command" chg="add">
              <pc226:chgData name="Chumlen Jan" userId="6388b7ee-2228-4d2d-8764-8ae54b6e160c" providerId="ADAL" clId="{8FA8D442-98FA-4F7E-9DF7-B2B9353D9F67}" dt="2024-04-22T07:28:37.700" v="2"/>
              <pc2:cmMkLst xmlns:pc2="http://schemas.microsoft.com/office/powerpoint/2019/9/main/command">
                <pc:docMk/>
                <pc:sldMk cId="2070597218" sldId="728"/>
                <pc2:cmMk id="{936EC393-9446-4F1C-AFE3-73BCD016B294}"/>
              </pc2:cmMkLst>
            </pc226:cmChg>
          </p:ext>
        </pc:extLst>
      </pc:sldChg>
    </pc:docChg>
  </pc:docChgLst>
  <pc:docChgLst>
    <pc:chgData name="Frolík Lukáš" userId="S::frolikl@crr.cz::3326d7ee-511d-43c5-bede-f7ec709bd100" providerId="AD" clId="Web-{A2DA7E75-0BB8-7D11-1848-D66EBA0C8212}"/>
    <pc:docChg chg="">
      <pc:chgData name="Frolík Lukáš" userId="S::frolikl@crr.cz::3326d7ee-511d-43c5-bede-f7ec709bd100" providerId="AD" clId="Web-{A2DA7E75-0BB8-7D11-1848-D66EBA0C8212}" dt="2024-04-22T12:14:04.019" v="0"/>
      <pc:docMkLst>
        <pc:docMk/>
      </pc:docMkLst>
      <pc:sldChg chg="modCm">
        <pc:chgData name="Frolík Lukáš" userId="S::frolikl@crr.cz::3326d7ee-511d-43c5-bede-f7ec709bd100" providerId="AD" clId="Web-{A2DA7E75-0BB8-7D11-1848-D66EBA0C8212}" dt="2024-04-22T12:14:04.019" v="0"/>
        <pc:sldMkLst>
          <pc:docMk/>
          <pc:sldMk cId="4275212670" sldId="72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Frolík Lukáš" userId="S::frolikl@crr.cz::3326d7ee-511d-43c5-bede-f7ec709bd100" providerId="AD" clId="Web-{A2DA7E75-0BB8-7D11-1848-D66EBA0C8212}" dt="2024-04-22T12:14:04.019" v="0"/>
              <pc2:cmMkLst xmlns:pc2="http://schemas.microsoft.com/office/powerpoint/2019/9/main/command">
                <pc:docMk/>
                <pc:sldMk cId="4275212670" sldId="727"/>
                <pc2:cmMk id="{8F5118C5-DB6A-4A7B-B232-74A4960BB5B9}"/>
              </pc2:cmMkLst>
              <pc226:cmRplyChg chg="add">
                <pc226:chgData name="Frolík Lukáš" userId="S::frolikl@crr.cz::3326d7ee-511d-43c5-bede-f7ec709bd100" providerId="AD" clId="Web-{A2DA7E75-0BB8-7D11-1848-D66EBA0C8212}" dt="2024-04-22T12:14:04.019" v="0"/>
                <pc2:cmRplyMkLst xmlns:pc2="http://schemas.microsoft.com/office/powerpoint/2019/9/main/command">
                  <pc:docMk/>
                  <pc:sldMk cId="4275212670" sldId="727"/>
                  <pc2:cmMk id="{8F5118C5-DB6A-4A7B-B232-74A4960BB5B9}"/>
                  <pc2:cmRplyMk id="{06AEBAF3-FEE7-47BB-97B1-2B1710474A1D}"/>
                </pc2:cmRplyMkLst>
              </pc226:cmRplyChg>
            </pc226:cmChg>
          </p:ext>
        </pc:extLst>
      </pc:sldChg>
    </pc:docChg>
  </pc:docChgLst>
  <pc:docChgLst>
    <pc:chgData name="Frolík Lukáš" userId="S::frolikl@crr.cz::3326d7ee-511d-43c5-bede-f7ec709bd100" providerId="AD" clId="Web-{BBEBA963-972E-3CDB-0D61-C5A5767CBA22}"/>
    <pc:docChg chg="modSld">
      <pc:chgData name="Frolík Lukáš" userId="S::frolikl@crr.cz::3326d7ee-511d-43c5-bede-f7ec709bd100" providerId="AD" clId="Web-{BBEBA963-972E-3CDB-0D61-C5A5767CBA22}" dt="2024-04-22T11:24:43.715" v="2"/>
      <pc:docMkLst>
        <pc:docMk/>
      </pc:docMkLst>
      <pc:sldChg chg="modSp modCm">
        <pc:chgData name="Frolík Lukáš" userId="S::frolikl@crr.cz::3326d7ee-511d-43c5-bede-f7ec709bd100" providerId="AD" clId="Web-{BBEBA963-972E-3CDB-0D61-C5A5767CBA22}" dt="2024-04-22T11:24:43.715" v="2"/>
        <pc:sldMkLst>
          <pc:docMk/>
          <pc:sldMk cId="4275212670" sldId="727"/>
        </pc:sldMkLst>
        <pc:spChg chg="mod">
          <ac:chgData name="Frolík Lukáš" userId="S::frolikl@crr.cz::3326d7ee-511d-43c5-bede-f7ec709bd100" providerId="AD" clId="Web-{BBEBA963-972E-3CDB-0D61-C5A5767CBA22}" dt="2024-04-22T11:24:15.058" v="1"/>
          <ac:spMkLst>
            <pc:docMk/>
            <pc:sldMk cId="4275212670" sldId="727"/>
            <ac:spMk id="6" creationId="{FD1863BC-C79C-3A16-E708-FC8C9AB41D3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Frolík Lukáš" userId="S::frolikl@crr.cz::3326d7ee-511d-43c5-bede-f7ec709bd100" providerId="AD" clId="Web-{BBEBA963-972E-3CDB-0D61-C5A5767CBA22}" dt="2024-04-22T11:24:43.715" v="2"/>
              <pc2:cmMkLst xmlns:pc2="http://schemas.microsoft.com/office/powerpoint/2019/9/main/command">
                <pc:docMk/>
                <pc:sldMk cId="4275212670" sldId="727"/>
                <pc2:cmMk id="{8F5118C5-DB6A-4A7B-B232-74A4960BB5B9}"/>
              </pc2:cmMkLst>
              <pc226:cmRplyChg chg="add">
                <pc226:chgData name="Frolík Lukáš" userId="S::frolikl@crr.cz::3326d7ee-511d-43c5-bede-f7ec709bd100" providerId="AD" clId="Web-{BBEBA963-972E-3CDB-0D61-C5A5767CBA22}" dt="2024-04-22T11:24:43.715" v="2"/>
                <pc2:cmRplyMkLst xmlns:pc2="http://schemas.microsoft.com/office/powerpoint/2019/9/main/command">
                  <pc:docMk/>
                  <pc:sldMk cId="4275212670" sldId="727"/>
                  <pc2:cmMk id="{8F5118C5-DB6A-4A7B-B232-74A4960BB5B9}"/>
                  <pc2:cmRplyMk id="{5AAFB7CD-CD2D-4A15-9ED6-DEC657816417}"/>
                </pc2:cmRplyMkLst>
              </pc226:cmRplyChg>
            </pc226:cmChg>
          </p:ext>
        </pc:extLst>
      </pc:sldChg>
    </pc:docChg>
  </pc:docChgLst>
  <pc:docChgLst>
    <pc:chgData name="Chumlen Jan" userId="S::chumlenj@crr.cz::6388b7ee-2228-4d2d-8764-8ae54b6e160c" providerId="AD" clId="Web-{0ACFEF3F-A9B9-39AD-5560-B3B99380EA80}"/>
    <pc:docChg chg="">
      <pc:chgData name="Chumlen Jan" userId="S::chumlenj@crr.cz::6388b7ee-2228-4d2d-8764-8ae54b6e160c" providerId="AD" clId="Web-{0ACFEF3F-A9B9-39AD-5560-B3B99380EA80}" dt="2024-04-22T11:29:36.469" v="0"/>
      <pc:docMkLst>
        <pc:docMk/>
      </pc:docMkLst>
      <pc:sldChg chg="modCm">
        <pc:chgData name="Chumlen Jan" userId="S::chumlenj@crr.cz::6388b7ee-2228-4d2d-8764-8ae54b6e160c" providerId="AD" clId="Web-{0ACFEF3F-A9B9-39AD-5560-B3B99380EA80}" dt="2024-04-22T11:29:36.469" v="0"/>
        <pc:sldMkLst>
          <pc:docMk/>
          <pc:sldMk cId="4275212670" sldId="72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Chumlen Jan" userId="S::chumlenj@crr.cz::6388b7ee-2228-4d2d-8764-8ae54b6e160c" providerId="AD" clId="Web-{0ACFEF3F-A9B9-39AD-5560-B3B99380EA80}" dt="2024-04-22T11:29:36.469" v="0"/>
              <pc2:cmMkLst xmlns:pc2="http://schemas.microsoft.com/office/powerpoint/2019/9/main/command">
                <pc:docMk/>
                <pc:sldMk cId="4275212670" sldId="727"/>
                <pc2:cmMk id="{8F5118C5-DB6A-4A7B-B232-74A4960BB5B9}"/>
              </pc2:cmMkLst>
              <pc226:cmRplyChg chg="add">
                <pc226:chgData name="Chumlen Jan" userId="S::chumlenj@crr.cz::6388b7ee-2228-4d2d-8764-8ae54b6e160c" providerId="AD" clId="Web-{0ACFEF3F-A9B9-39AD-5560-B3B99380EA80}" dt="2024-04-22T11:29:36.469" v="0"/>
                <pc2:cmRplyMkLst xmlns:pc2="http://schemas.microsoft.com/office/powerpoint/2019/9/main/command">
                  <pc:docMk/>
                  <pc:sldMk cId="4275212670" sldId="727"/>
                  <pc2:cmMk id="{8F5118C5-DB6A-4A7B-B232-74A4960BB5B9}"/>
                  <pc2:cmRplyMk id="{7AD34130-7DAD-404A-8091-5D7958C93AC8}"/>
                </pc2:cmRplyMkLst>
              </pc226:cmRplyChg>
            </pc226:cmChg>
          </p:ext>
        </pc:extLst>
      </pc:sldChg>
    </pc:docChg>
  </pc:docChgLst>
  <pc:docChgLst>
    <pc:chgData name="Frolík Lukáš" userId="S::frolikl@crr.cz::3326d7ee-511d-43c5-bede-f7ec709bd100" providerId="AD" clId="Web-{123DAEED-09EC-AE64-6F31-F9545BDA911F}"/>
    <pc:docChg chg="modSld">
      <pc:chgData name="Frolík Lukáš" userId="S::frolikl@crr.cz::3326d7ee-511d-43c5-bede-f7ec709bd100" providerId="AD" clId="Web-{123DAEED-09EC-AE64-6F31-F9545BDA911F}" dt="2024-04-22T11:26:14.675" v="20" actId="20577"/>
      <pc:docMkLst>
        <pc:docMk/>
      </pc:docMkLst>
      <pc:sldChg chg="modSp modCm">
        <pc:chgData name="Frolík Lukáš" userId="S::frolikl@crr.cz::3326d7ee-511d-43c5-bede-f7ec709bd100" providerId="AD" clId="Web-{123DAEED-09EC-AE64-6F31-F9545BDA911F}" dt="2024-04-22T11:26:14.675" v="20" actId="20577"/>
        <pc:sldMkLst>
          <pc:docMk/>
          <pc:sldMk cId="2070597218" sldId="728"/>
        </pc:sldMkLst>
        <pc:spChg chg="mod">
          <ac:chgData name="Frolík Lukáš" userId="S::frolikl@crr.cz::3326d7ee-511d-43c5-bede-f7ec709bd100" providerId="AD" clId="Web-{123DAEED-09EC-AE64-6F31-F9545BDA911F}" dt="2024-04-22T11:26:14.675" v="20" actId="20577"/>
          <ac:spMkLst>
            <pc:docMk/>
            <pc:sldMk cId="2070597218" sldId="728"/>
            <ac:spMk id="3" creationId="{6B22C7F9-C12B-2113-E19C-3E10BFFBED3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Frolík Lukáš" userId="S::frolikl@crr.cz::3326d7ee-511d-43c5-bede-f7ec709bd100" providerId="AD" clId="Web-{123DAEED-09EC-AE64-6F31-F9545BDA911F}" dt="2024-04-22T11:26:14.675" v="20" actId="20577"/>
              <pc2:cmMkLst xmlns:pc2="http://schemas.microsoft.com/office/powerpoint/2019/9/main/command">
                <pc:docMk/>
                <pc:sldMk cId="2070597218" sldId="728"/>
                <pc2:cmMk id="{A0B4643C-5005-4F86-AE1C-1C77BD163EE4}"/>
              </pc2:cmMkLst>
            </pc226:cmChg>
            <pc226:cmChg xmlns:pc226="http://schemas.microsoft.com/office/powerpoint/2022/06/main/command" chg="mod">
              <pc226:chgData name="Frolík Lukáš" userId="S::frolikl@crr.cz::3326d7ee-511d-43c5-bede-f7ec709bd100" providerId="AD" clId="Web-{123DAEED-09EC-AE64-6F31-F9545BDA911F}" dt="2024-04-22T11:26:14.675" v="20" actId="20577"/>
              <pc2:cmMkLst xmlns:pc2="http://schemas.microsoft.com/office/powerpoint/2019/9/main/command">
                <pc:docMk/>
                <pc:sldMk cId="2070597218" sldId="728"/>
                <pc2:cmMk id="{DCA71A43-1C24-4C29-B81B-D4A9A4F4052F}"/>
              </pc2:cmMkLst>
            </pc226:cmChg>
            <pc226:cmChg xmlns:pc226="http://schemas.microsoft.com/office/powerpoint/2022/06/main/command" chg="mod">
              <pc226:chgData name="Frolík Lukáš" userId="S::frolikl@crr.cz::3326d7ee-511d-43c5-bede-f7ec709bd100" providerId="AD" clId="Web-{123DAEED-09EC-AE64-6F31-F9545BDA911F}" dt="2024-04-22T11:26:14.675" v="20" actId="20577"/>
              <pc2:cmMkLst xmlns:pc2="http://schemas.microsoft.com/office/powerpoint/2019/9/main/command">
                <pc:docMk/>
                <pc:sldMk cId="2070597218" sldId="728"/>
                <pc2:cmMk id="{4D31678C-DFF6-4D93-AE70-BC01D0FB96E7}"/>
              </pc2:cmMkLst>
            </pc226:cmChg>
            <pc226:cmChg xmlns:pc226="http://schemas.microsoft.com/office/powerpoint/2022/06/main/command" chg="mod">
              <pc226:chgData name="Frolík Lukáš" userId="S::frolikl@crr.cz::3326d7ee-511d-43c5-bede-f7ec709bd100" providerId="AD" clId="Web-{123DAEED-09EC-AE64-6F31-F9545BDA911F}" dt="2024-04-22T11:26:14.675" v="20" actId="20577"/>
              <pc2:cmMkLst xmlns:pc2="http://schemas.microsoft.com/office/powerpoint/2019/9/main/command">
                <pc:docMk/>
                <pc:sldMk cId="2070597218" sldId="728"/>
                <pc2:cmMk id="{936EC393-9446-4F1C-AFE3-73BCD016B294}"/>
              </pc2:cmMkLst>
              <pc226:cmRplyChg chg="add">
                <pc226:chgData name="Frolík Lukáš" userId="S::frolikl@crr.cz::3326d7ee-511d-43c5-bede-f7ec709bd100" providerId="AD" clId="Web-{123DAEED-09EC-AE64-6F31-F9545BDA911F}" dt="2024-04-22T11:25:20.843" v="4"/>
                <pc2:cmRplyMkLst xmlns:pc2="http://schemas.microsoft.com/office/powerpoint/2019/9/main/command">
                  <pc:docMk/>
                  <pc:sldMk cId="2070597218" sldId="728"/>
                  <pc2:cmMk id="{936EC393-9446-4F1C-AFE3-73BCD016B294}"/>
                  <pc2:cmRplyMk id="{E8C3FCE7-D5FF-46EA-BAA8-AC2FAD555116}"/>
                </pc2:cmRplyMkLst>
              </pc226:cmRplyChg>
            </pc226:cmChg>
          </p:ext>
        </pc:extLst>
      </pc:sldChg>
    </pc:docChg>
  </pc:docChgLst>
</pc:chgInfo>
</file>

<file path=ppt/comments/modernComment_2D6_28C272B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DFF7AEE-8F0C-4B67-8A06-002A8B957950}" authorId="{518CCFCB-9E23-6D25-FC87-EFAF36C62BAB}" created="2024-04-22T07:26:07.088">
    <pc:sldMkLst xmlns:pc="http://schemas.microsoft.com/office/powerpoint/2013/main/command">
      <pc:docMk/>
      <pc:sldMk cId="683831992" sldId="726"/>
    </pc:sldMkLst>
    <p188:txBody>
      <a:bodyPr/>
      <a:lstStyle/>
      <a:p>
        <a:r>
          <a:rPr lang="cs-CZ"/>
          <a:t>[@Frolík Lukáš] Nebylo by lepší to napsat jako:
"sloučení všech sledovaných období do jednoho jediného".
Alespoň tedy předpokládám, že ŽoZ se podává na sloučení sledovaných období, nikoli na odstranění ostatních ŽoP/ZoR </a:t>
        </a:r>
      </a:p>
    </p188:txBody>
  </p188:cm>
</p188:cmLst>
</file>

<file path=ppt/comments/modernComment_2D8_7B6ACE6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36EC393-9446-4F1C-AFE3-73BCD016B294}" authorId="{518CCFCB-9E23-6D25-FC87-EFAF36C62BAB}" created="2024-04-22T07:28:37.58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070597218" sldId="728"/>
      <ac:spMk id="3" creationId="{6B22C7F9-C12B-2113-E19C-3E10BFFBED33}"/>
      <ac:txMk cp="1" len="19">
        <ac:context len="1469" hash="3946723769"/>
      </ac:txMk>
    </ac:txMkLst>
    <p188:pos x="999716" y="258638"/>
    <p188:replyLst>
      <p188:reply id="{E8C3FCE7-D5FF-46EA-BAA8-AC2FAD555116}" authorId="{D2648692-4A50-3585-D179-CDC83828A99A}" created="2024-04-22T11:25:20.843">
        <p188:txBody>
          <a:bodyPr/>
          <a:lstStyle/>
          <a:p>
            <a:r>
              <a:rPr lang="cs-CZ"/>
              <a:t>ok</a:t>
            </a:r>
          </a:p>
        </p188:txBody>
      </p188:reply>
    </p188:replyLst>
    <p188:txBody>
      <a:bodyPr/>
      <a:lstStyle/>
      <a:p>
        <a:r>
          <a:rPr lang="cs-CZ"/>
          <a:t>[@Frolík Lukáš] Doporučuji upravit na "účetní/daňový doklad"</a:t>
        </a:r>
      </a:p>
    </p188:txBody>
  </p188:cm>
  <p188:cm id="{A0B4643C-5005-4F86-AE1C-1C77BD163EE4}" authorId="{518CCFCB-9E23-6D25-FC87-EFAF36C62BAB}" created="2024-04-22T07:41:32.989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070597218" sldId="728"/>
      <ac:spMk id="3" creationId="{6B22C7F9-C12B-2113-E19C-3E10BFFBED33}"/>
      <ac:txMk cp="60" len="103">
        <ac:context len="1469" hash="3946723769"/>
      </ac:txMk>
    </ac:txMkLst>
    <p188:pos x="5376408" y="1004362"/>
    <p188:replyLst>
      <p188:reply id="{4049C2CB-52DD-4BBE-B0FD-B820B3946F24}" authorId="{D2648692-4A50-3585-D179-CDC83828A99A}" created="2024-04-22T11:27:16.477">
        <p188:txBody>
          <a:bodyPr/>
          <a:lstStyle/>
          <a:p>
            <a:r>
              <a:rPr lang="cs-CZ"/>
              <a:t>ok, doplněno</a:t>
            </a:r>
          </a:p>
        </p188:txBody>
      </p188:reply>
    </p188:replyLst>
    <p188:txBody>
      <a:bodyPr/>
      <a:lstStyle/>
      <a:p>
        <a:r>
          <a:rPr lang="cs-CZ"/>
          <a:t>[@Frolík Lukáš] Ještě bych možná doplnil:
- dodací listy
- dokumenty k VZ/smlouvy/objednávky
- podklady prokazující dodržení pravidel pro publicitu</a:t>
        </a:r>
      </a:p>
    </p188:txBody>
  </p188:cm>
  <p188:cm id="{4D31678C-DFF6-4D93-AE70-BC01D0FB96E7}" authorId="{518CCFCB-9E23-6D25-FC87-EFAF36C62BAB}" created="2024-04-22T07:44:41.28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070597218" sldId="728"/>
      <ac:spMk id="3" creationId="{6B22C7F9-C12B-2113-E19C-3E10BFFBED33}"/>
      <ac:txMk cp="60" len="103">
        <ac:context len="1469" hash="3946723769"/>
      </ac:txMk>
    </ac:txMkLst>
    <p188:pos x="5376408" y="1004362"/>
    <p188:replyLst>
      <p188:reply id="{AC39D384-2574-4152-A214-E6EE6983B11B}" authorId="{D2648692-4A50-3585-D179-CDC83828A99A}" created="2024-04-22T11:29:38.592">
        <p188:txBody>
          <a:bodyPr/>
          <a:lstStyle/>
          <a:p>
            <a:r>
              <a:rPr lang="cs-CZ"/>
              <a:t>ok</a:t>
            </a:r>
          </a:p>
        </p188:txBody>
      </p188:reply>
    </p188:replyLst>
    <p188:txBody>
      <a:bodyPr/>
      <a:lstStyle/>
      <a:p>
        <a:r>
          <a:rPr lang="cs-CZ"/>
          <a:t>[@Frolík Lukáš] Drobná úprava na:
"doklady k DPH - v případech využití přenesené daňové povinnosti nebo vypořádacího/poměrového koeficientu" </a:t>
        </a:r>
      </a:p>
    </p188:txBody>
  </p188:cm>
  <p188:cm id="{DCA71A43-1C24-4C29-B81B-D4A9A4F4052F}" authorId="{518CCFCB-9E23-6D25-FC87-EFAF36C62BAB}" created="2024-04-22T07:46:23.28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070597218" sldId="728"/>
      <ac:spMk id="3" creationId="{6B22C7F9-C12B-2113-E19C-3E10BFFBED33}"/>
      <ac:txMk cp="730" len="151">
        <ac:context len="1469" hash="3946723769"/>
      </ac:txMk>
    </ac:txMkLst>
    <p188:pos x="7808889" y="3374700"/>
    <p188:replyLst>
      <p188:reply id="{D987ACC8-7CE3-4BFD-9421-3D3BF4C739E3}" authorId="{D2648692-4A50-3585-D179-CDC83828A99A}" created="2024-04-22T11:28:53.168">
        <p188:txBody>
          <a:bodyPr/>
          <a:lstStyle/>
          <a:p>
            <a:r>
              <a:rPr lang="cs-CZ"/>
              <a:t>ok</a:t>
            </a:r>
          </a:p>
        </p188:txBody>
      </p188:reply>
    </p188:replyLst>
    <p188:txBody>
      <a:bodyPr/>
      <a:lstStyle/>
      <a:p>
        <a:r>
          <a:rPr lang="cs-CZ"/>
          <a:t>Tady bych možná doplnil a zvýraznil, že datum kolaudace musí být nejpozději s datum ukončením realizace projektu.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4D319-7988-0C47-A5AD-1F558D33A39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6DEBE-37C2-3D4C-B405-6A6964797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328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DD4C1-CE3B-8245-AB32-946652F98E9B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A35AD-0B81-F94A-83A1-9125CBB4F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1958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9645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232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478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2388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4295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0877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329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2387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508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9058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484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6147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7355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7721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558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707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009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369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082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956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464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482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01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00C4B2-41BC-D741-8B94-B76DB6967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529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529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1284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00C4B2-41BC-D741-8B94-B76DB6967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3620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00C4B2-41BC-D741-8B94-B76DB6967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529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529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5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00C4B2-41BC-D741-8B94-B76DB6967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6574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88B61CF2-46DE-C141-AA64-5A32E0451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3137" y="6356349"/>
            <a:ext cx="500431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00C4B2-41BC-D741-8B94-B76DB6967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529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529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984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00C4B2-41BC-D741-8B94-B76DB6967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529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529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220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529C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spcAft>
          <a:spcPts val="200"/>
        </a:spcAft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187325" algn="l" defTabSz="457200" rtl="0" eaLnBrk="1" latinLnBrk="0" hangingPunct="1">
        <a:lnSpc>
          <a:spcPct val="100000"/>
        </a:lnSpc>
        <a:spcBef>
          <a:spcPts val="1680"/>
        </a:spcBef>
        <a:spcAft>
          <a:spcPts val="0"/>
        </a:spcAft>
        <a:buFont typeface="Arial"/>
        <a:buChar char="•"/>
        <a:defRPr sz="2000" b="1" kern="1200">
          <a:solidFill>
            <a:srgbClr val="00529C"/>
          </a:solidFill>
          <a:latin typeface="+mn-lt"/>
          <a:ea typeface="+mn-ea"/>
          <a:cs typeface="+mn-cs"/>
        </a:defRPr>
      </a:lvl2pPr>
      <a:lvl3pPr marL="720725" indent="-187325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87325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173038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2D6_28C272B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2D8_7B6ACE6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50FE62E1-1FAE-4934-80EF-B2847F35C18A}"/>
              </a:ext>
            </a:extLst>
          </p:cNvPr>
          <p:cNvSpPr txBox="1"/>
          <p:nvPr/>
        </p:nvSpPr>
        <p:spPr>
          <a:xfrm>
            <a:off x="963521" y="1258720"/>
            <a:ext cx="72169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cap="all">
                <a:solidFill>
                  <a:schemeClr val="bg1"/>
                </a:solidFill>
              </a:rPr>
              <a:t>Žádost o platbu (Ž</a:t>
            </a:r>
            <a:r>
              <a:rPr lang="pl-PL" sz="4800">
                <a:solidFill>
                  <a:schemeClr val="bg1"/>
                </a:solidFill>
              </a:rPr>
              <a:t>o</a:t>
            </a:r>
            <a:r>
              <a:rPr lang="pl-PL" sz="4800" cap="all">
                <a:solidFill>
                  <a:schemeClr val="bg1"/>
                </a:solidFill>
              </a:rPr>
              <a:t>P)</a:t>
            </a:r>
            <a:br>
              <a:rPr lang="pl-PL" sz="4800" cap="all">
                <a:solidFill>
                  <a:schemeClr val="bg1"/>
                </a:solidFill>
              </a:rPr>
            </a:br>
            <a:r>
              <a:rPr lang="pl-PL" sz="4800" cap="all">
                <a:solidFill>
                  <a:schemeClr val="bg1"/>
                </a:solidFill>
              </a:rPr>
              <a:t> Zpráva o realizaci (Z</a:t>
            </a:r>
            <a:r>
              <a:rPr lang="pl-PL" sz="4800">
                <a:solidFill>
                  <a:schemeClr val="bg1"/>
                </a:solidFill>
              </a:rPr>
              <a:t>o</a:t>
            </a:r>
            <a:r>
              <a:rPr lang="pl-PL" sz="4800" cap="all">
                <a:solidFill>
                  <a:schemeClr val="bg1"/>
                </a:solidFill>
              </a:rPr>
              <a:t>R) v ISKP21+</a:t>
            </a:r>
            <a:endParaRPr lang="cs-CZ" sz="4800" b="1"/>
          </a:p>
        </p:txBody>
      </p:sp>
    </p:spTree>
    <p:extLst>
      <p:ext uri="{BB962C8B-B14F-4D97-AF65-F5344CB8AC3E}">
        <p14:creationId xmlns:p14="http://schemas.microsoft.com/office/powerpoint/2010/main" val="20795970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894269" y="1214033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9081F52-8CB6-4693-AA21-68C522699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3137" y="6356349"/>
            <a:ext cx="500431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7991826-C0A4-BFD1-ADFF-318238BB32A5}"/>
              </a:ext>
            </a:extLst>
          </p:cNvPr>
          <p:cNvSpPr txBox="1">
            <a:spLocks/>
          </p:cNvSpPr>
          <p:nvPr/>
        </p:nvSpPr>
        <p:spPr>
          <a:xfrm>
            <a:off x="911942" y="16614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A2DFB966-C6CE-B663-ACC3-0CDC194EE43B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BE4E94A8-CDEC-E05E-83F5-DB4E76511543}"/>
              </a:ext>
            </a:extLst>
          </p:cNvPr>
          <p:cNvSpPr txBox="1">
            <a:spLocks/>
          </p:cNvSpPr>
          <p:nvPr/>
        </p:nvSpPr>
        <p:spPr>
          <a:xfrm>
            <a:off x="683567" y="553421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/>
              <a:t>Záložka popis realizace</a:t>
            </a:r>
            <a:endParaRPr lang="en-US" sz="2800" cap="all">
              <a:highlight>
                <a:srgbClr val="FF66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5C90936-D5CD-4F05-BC48-98B68709DDF3}"/>
              </a:ext>
            </a:extLst>
          </p:cNvPr>
          <p:cNvSpPr txBox="1"/>
          <p:nvPr/>
        </p:nvSpPr>
        <p:spPr>
          <a:xfrm>
            <a:off x="433352" y="4089982"/>
            <a:ext cx="79272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/>
              <a:t>Pole </a:t>
            </a:r>
            <a:r>
              <a:rPr lang="cs-CZ" sz="1600" b="1"/>
              <a:t>Popis pokroku v realizaci projektu za sledované období </a:t>
            </a:r>
            <a:r>
              <a:rPr lang="cs-CZ" sz="1600"/>
              <a:t>povinné je nutno vyplnit.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60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/>
              <a:t>Uveďte informace o realizaci v daném sledovaném období, plnění dosavadního postupu prací na projektu, v závěrečné </a:t>
            </a:r>
            <a:r>
              <a:rPr lang="cs-CZ" sz="1600" err="1"/>
              <a:t>ZoR</a:t>
            </a:r>
            <a:r>
              <a:rPr lang="cs-CZ" sz="1600"/>
              <a:t> popis naplnění opatření DNSH/CP.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60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/>
              <a:t>Pole </a:t>
            </a:r>
            <a:r>
              <a:rPr lang="cs-CZ" sz="1600" b="1"/>
              <a:t>Identifikace, popis a řešení problému</a:t>
            </a:r>
            <a:r>
              <a:rPr lang="cs-CZ" sz="1600"/>
              <a:t> – </a:t>
            </a:r>
            <a:r>
              <a:rPr lang="cs-CZ" sz="16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Uveďte problémy při realizaci, jakým způsobem byly problémy odstraněny a pokud trvají, jaká byla přijata opatření k jejich odstranění. 	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EB058EE8-00D8-9977-40F0-2CDB60DCC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056" y="1061633"/>
            <a:ext cx="6799577" cy="294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04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894269" y="1214033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492342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9081F52-8CB6-4693-AA21-68C522699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3137" y="6356349"/>
            <a:ext cx="500431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7991826-C0A4-BFD1-ADFF-318238BB32A5}"/>
              </a:ext>
            </a:extLst>
          </p:cNvPr>
          <p:cNvSpPr txBox="1">
            <a:spLocks/>
          </p:cNvSpPr>
          <p:nvPr/>
        </p:nvSpPr>
        <p:spPr>
          <a:xfrm>
            <a:off x="911942" y="16614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E46A2B29-3333-2ADE-3E5E-3B97B220CC37}"/>
              </a:ext>
            </a:extLst>
          </p:cNvPr>
          <p:cNvSpPr txBox="1">
            <a:spLocks/>
          </p:cNvSpPr>
          <p:nvPr/>
        </p:nvSpPr>
        <p:spPr>
          <a:xfrm>
            <a:off x="683567" y="553421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/>
              <a:t>Ostatní záložky </a:t>
            </a:r>
            <a:r>
              <a:rPr lang="cs-CZ" sz="2800" cap="all" err="1"/>
              <a:t>Z</a:t>
            </a:r>
            <a:r>
              <a:rPr lang="cs-CZ" sz="2800" err="1"/>
              <a:t>o</a:t>
            </a:r>
            <a:r>
              <a:rPr lang="cs-CZ" sz="2800" cap="all" err="1"/>
              <a:t>R</a:t>
            </a:r>
            <a:endParaRPr lang="en-US" sz="2800" cap="all">
              <a:highlight>
                <a:srgbClr val="FF66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7A3A913-BC47-4A31-13C1-C6F2E0ED311B}"/>
              </a:ext>
            </a:extLst>
          </p:cNvPr>
          <p:cNvSpPr/>
          <p:nvPr/>
        </p:nvSpPr>
        <p:spPr>
          <a:xfrm>
            <a:off x="457200" y="1168579"/>
            <a:ext cx="782916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/>
              <a:t>Indikátory – pole povinné k vyplnění při závěrečné </a:t>
            </a:r>
            <a:r>
              <a:rPr lang="cs-CZ" b="1" err="1"/>
              <a:t>ZoR</a:t>
            </a:r>
            <a:r>
              <a:rPr lang="cs-CZ" b="1"/>
              <a:t> - </a:t>
            </a:r>
            <a:r>
              <a:rPr lang="cs-CZ"/>
              <a:t>vyplňte přírůstkovou hodnotu tj. skutečně dosažená hodnota indikátoru za dané sledované období a datum přírůstkové hodnoty. Popište způsob naplnění vykazované hodnoty. Případné nesplnění plánu zdůvodněte.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08272D86-716C-BD2E-6BCF-A80B5C4E263B}"/>
              </a:ext>
            </a:extLst>
          </p:cNvPr>
          <p:cNvSpPr txBox="1"/>
          <p:nvPr/>
        </p:nvSpPr>
        <p:spPr>
          <a:xfrm>
            <a:off x="457201" y="2345391"/>
            <a:ext cx="263728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/>
              <a:t>Horizontální principy </a:t>
            </a:r>
            <a:r>
              <a:rPr lang="cs-CZ" sz="1600"/>
              <a:t>– pole povinné k vyplnění při závěrečné </a:t>
            </a:r>
            <a:r>
              <a:rPr lang="cs-CZ" sz="1600" err="1"/>
              <a:t>ZoR</a:t>
            </a:r>
            <a:r>
              <a:rPr lang="cs-CZ" sz="1600"/>
              <a:t> (jen u pozitivního vlivu) -  uveďte plnění vlivu s ohledem na popis v žádosti o podporu.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/>
              <a:t>Klíčové aktivity </a:t>
            </a:r>
            <a:r>
              <a:rPr lang="cs-CZ" sz="1600"/>
              <a:t>– záložku nevyplňujte.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/>
              <a:t>Specifické datové položky </a:t>
            </a:r>
            <a:r>
              <a:rPr lang="cs-CZ" sz="1600"/>
              <a:t>– příjemce vykazuje, pouze pokud dochází ke změně hodnoty.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00AA48B3-DFE0-F8E1-19FE-B2B9B5A24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6479" y="2438120"/>
            <a:ext cx="5808329" cy="342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3897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894269" y="1214033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9081F52-8CB6-4693-AA21-68C522699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3137" y="6356349"/>
            <a:ext cx="500431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7991826-C0A4-BFD1-ADFF-318238BB32A5}"/>
              </a:ext>
            </a:extLst>
          </p:cNvPr>
          <p:cNvSpPr txBox="1">
            <a:spLocks/>
          </p:cNvSpPr>
          <p:nvPr/>
        </p:nvSpPr>
        <p:spPr>
          <a:xfrm>
            <a:off x="911942" y="16614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D711785F-A3C8-3952-344B-62D09714E020}"/>
              </a:ext>
            </a:extLst>
          </p:cNvPr>
          <p:cNvSpPr txBox="1">
            <a:spLocks/>
          </p:cNvSpPr>
          <p:nvPr/>
        </p:nvSpPr>
        <p:spPr>
          <a:xfrm>
            <a:off x="683567" y="553421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/>
              <a:t>Ostatní záložky </a:t>
            </a:r>
            <a:r>
              <a:rPr lang="cs-CZ" sz="2800" cap="all" err="1"/>
              <a:t>Z</a:t>
            </a:r>
            <a:r>
              <a:rPr lang="cs-CZ" sz="2800" err="1"/>
              <a:t>o</a:t>
            </a:r>
            <a:r>
              <a:rPr lang="cs-CZ" sz="2800" cap="all" err="1"/>
              <a:t>R</a:t>
            </a:r>
            <a:endParaRPr lang="en-US" sz="2800" cap="all">
              <a:highlight>
                <a:srgbClr val="FF66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903CDC22-DADE-7CAC-41DB-7077F45A1A81}"/>
              </a:ext>
            </a:extLst>
          </p:cNvPr>
          <p:cNvSpPr/>
          <p:nvPr/>
        </p:nvSpPr>
        <p:spPr>
          <a:xfrm>
            <a:off x="457201" y="1150823"/>
            <a:ext cx="28386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/>
              <a:t>Publicita - </a:t>
            </a:r>
            <a:r>
              <a:rPr lang="cs-CZ"/>
              <a:t>v tabulce publicita vyberte publicitu a v poli plnění publicitní činnosti vyberte typ publicity, který máte povinnost naplnit a dodržet. Vyplňte pole </a:t>
            </a:r>
            <a:r>
              <a:rPr lang="cs-CZ" b="1"/>
              <a:t>Plnění publicitní činnosti</a:t>
            </a:r>
            <a:r>
              <a:rPr lang="cs-CZ"/>
              <a:t>  a </a:t>
            </a:r>
            <a:r>
              <a:rPr lang="cs-CZ" b="1"/>
              <a:t>Komentář</a:t>
            </a:r>
            <a:r>
              <a:rPr lang="cs-CZ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A9F488F-2F66-C1A6-2C26-CCFFF106440E}"/>
              </a:ext>
            </a:extLst>
          </p:cNvPr>
          <p:cNvSpPr txBox="1"/>
          <p:nvPr/>
        </p:nvSpPr>
        <p:spPr>
          <a:xfrm>
            <a:off x="562340" y="3947238"/>
            <a:ext cx="832166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b="1"/>
              <a:t>  </a:t>
            </a:r>
          </a:p>
          <a:p>
            <a:r>
              <a:rPr lang="cs-CZ" sz="1600" b="1"/>
              <a:t>   POZOR: </a:t>
            </a:r>
            <a:r>
              <a:rPr lang="cs-CZ" sz="1600"/>
              <a:t>již splněná publicita je zamčená pro další úpravy a nejde editovat (v případě 	změny publicity v tomto případě nutno řešit  přes záložku Popis realizace)</a:t>
            </a:r>
          </a:p>
          <a:p>
            <a:endParaRPr lang="cs-CZ" sz="1600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/>
              <a:t>Dokumenty zprávy </a:t>
            </a:r>
            <a:r>
              <a:rPr lang="cs-CZ" sz="1600"/>
              <a:t>– pokud by byl v datových polích záložky Popis realizace nedostatečný počet znaků, předložte popis formou přílohy vložené na tuto záložku. Veškeré ostatní přílohy, vztahující se k popisovanému sledovanému období, vkládejte do příloh žádosti o platbu. </a:t>
            </a:r>
          </a:p>
          <a:p>
            <a:endParaRPr lang="cs-CZ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/>
              <a:t>Čestné prohlášení </a:t>
            </a:r>
            <a:r>
              <a:rPr lang="cs-CZ" sz="1600"/>
              <a:t>– nevyplňujte.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D7364310-9485-026B-2817-99C7A760A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3570" y="1274015"/>
            <a:ext cx="5739256" cy="265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6127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894269" y="1214033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9081F52-8CB6-4693-AA21-68C522699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3137" y="6356349"/>
            <a:ext cx="500431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7991826-C0A4-BFD1-ADFF-318238BB32A5}"/>
              </a:ext>
            </a:extLst>
          </p:cNvPr>
          <p:cNvSpPr txBox="1">
            <a:spLocks/>
          </p:cNvSpPr>
          <p:nvPr/>
        </p:nvSpPr>
        <p:spPr>
          <a:xfrm>
            <a:off x="911942" y="16614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F9691D3A-A046-6F6E-3C6B-A141B0D9903E}"/>
              </a:ext>
            </a:extLst>
          </p:cNvPr>
          <p:cNvSpPr txBox="1">
            <a:spLocks/>
          </p:cNvSpPr>
          <p:nvPr/>
        </p:nvSpPr>
        <p:spPr>
          <a:xfrm>
            <a:off x="683567" y="553421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 err="1"/>
              <a:t>Ž</a:t>
            </a:r>
            <a:r>
              <a:rPr lang="cs-CZ" sz="2800" err="1"/>
              <a:t>o</a:t>
            </a:r>
            <a:r>
              <a:rPr lang="cs-CZ" sz="2800" cap="all" err="1"/>
              <a:t>P</a:t>
            </a:r>
            <a:r>
              <a:rPr lang="cs-CZ" sz="2800" cap="all"/>
              <a:t> - založení</a:t>
            </a:r>
            <a:endParaRPr lang="en-US" sz="2800" cap="all">
              <a:highlight>
                <a:srgbClr val="FF66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35F320F-DEE9-06C5-BA58-0C8CA2184210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AAF1A07F-3E3E-7980-0209-3CCEEAF0F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52" y="1359104"/>
            <a:ext cx="2124371" cy="190526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C09FBCD-8421-5C84-1E79-8C4212C382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352" y="3448508"/>
            <a:ext cx="2105319" cy="924054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7AAE0ADC-47DC-A514-6060-2DADE8FC4A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976" y="4480093"/>
            <a:ext cx="6420746" cy="1362265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F2997A73-6019-1C21-DFAC-410F243A348A}"/>
              </a:ext>
            </a:extLst>
          </p:cNvPr>
          <p:cNvSpPr txBox="1"/>
          <p:nvPr/>
        </p:nvSpPr>
        <p:spPr>
          <a:xfrm>
            <a:off x="2731009" y="1597152"/>
            <a:ext cx="56534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/>
              <a:t>V základním levém menu klikněte na tlačítko </a:t>
            </a:r>
            <a:r>
              <a:rPr lang="cs-CZ" b="1"/>
              <a:t>Žádost o platbu</a:t>
            </a:r>
            <a:r>
              <a:rPr lang="cs-CZ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/>
              <a:t>Klikněte na </a:t>
            </a:r>
            <a:r>
              <a:rPr lang="cs-CZ" b="1"/>
              <a:t>Vytvořit novou </a:t>
            </a:r>
            <a:r>
              <a:rPr lang="cs-CZ" b="1" err="1"/>
              <a:t>ŽoP</a:t>
            </a:r>
            <a:r>
              <a:rPr lang="cs-CZ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/>
              <a:t>Vytvořený řádek rozpracované </a:t>
            </a:r>
            <a:r>
              <a:rPr lang="cs-CZ" err="1"/>
              <a:t>ŽoP</a:t>
            </a:r>
            <a:r>
              <a:rPr lang="cs-CZ"/>
              <a:t> rozklikněte.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>
                <a:solidFill>
                  <a:srgbClr val="FF0000"/>
                </a:solidFill>
              </a:rPr>
              <a:t>Pozn. </a:t>
            </a:r>
            <a:r>
              <a:rPr lang="cs-CZ" err="1">
                <a:solidFill>
                  <a:srgbClr val="FF0000"/>
                </a:solidFill>
              </a:rPr>
              <a:t>ŽoP</a:t>
            </a:r>
            <a:r>
              <a:rPr lang="cs-CZ">
                <a:solidFill>
                  <a:srgbClr val="FF0000"/>
                </a:solidFill>
              </a:rPr>
              <a:t> nezakládejte před schválením </a:t>
            </a:r>
            <a:r>
              <a:rPr lang="cs-CZ" err="1">
                <a:solidFill>
                  <a:srgbClr val="FF0000"/>
                </a:solidFill>
              </a:rPr>
              <a:t>ŽoZ</a:t>
            </a:r>
            <a:r>
              <a:rPr lang="cs-CZ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61307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894269" y="1214033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9081F52-8CB6-4693-AA21-68C522699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3137" y="6356349"/>
            <a:ext cx="500431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7991826-C0A4-BFD1-ADFF-318238BB32A5}"/>
              </a:ext>
            </a:extLst>
          </p:cNvPr>
          <p:cNvSpPr txBox="1">
            <a:spLocks/>
          </p:cNvSpPr>
          <p:nvPr/>
        </p:nvSpPr>
        <p:spPr>
          <a:xfrm>
            <a:off x="911942" y="16614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97E74F7-4DA0-C440-C72A-D775E4B4FB70}"/>
              </a:ext>
            </a:extLst>
          </p:cNvPr>
          <p:cNvSpPr txBox="1">
            <a:spLocks/>
          </p:cNvSpPr>
          <p:nvPr/>
        </p:nvSpPr>
        <p:spPr>
          <a:xfrm>
            <a:off x="683567" y="553421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/>
              <a:t>Identifikační údaje na </a:t>
            </a:r>
            <a:r>
              <a:rPr lang="cs-CZ" sz="2800" cap="all" err="1"/>
              <a:t>Ž</a:t>
            </a:r>
            <a:r>
              <a:rPr lang="cs-CZ" sz="2800" err="1"/>
              <a:t>o</a:t>
            </a:r>
            <a:r>
              <a:rPr lang="cs-CZ" sz="2800" cap="all" err="1"/>
              <a:t>P</a:t>
            </a:r>
            <a:endParaRPr lang="en-US" sz="2800" cap="all">
              <a:highlight>
                <a:srgbClr val="FF66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CCDAAE5-4925-739D-4C9C-A554969FC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37" y="2311535"/>
            <a:ext cx="3413160" cy="3702411"/>
          </a:xfrm>
          <a:prstGeom prst="rect">
            <a:avLst/>
          </a:prstGeom>
        </p:spPr>
      </p:pic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78135876-2925-7C41-4AA2-27D40ACAC2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88" y="1101856"/>
            <a:ext cx="2048161" cy="1200318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EDF87C2D-727F-FB6B-BB76-906E1974F7A6}"/>
              </a:ext>
            </a:extLst>
          </p:cNvPr>
          <p:cNvSpPr txBox="1"/>
          <p:nvPr/>
        </p:nvSpPr>
        <p:spPr>
          <a:xfrm>
            <a:off x="3718560" y="1397675"/>
            <a:ext cx="49066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/>
              <a:t>Na záložce </a:t>
            </a:r>
            <a:r>
              <a:rPr lang="cs-CZ" b="1"/>
              <a:t>Identifikační údaje</a:t>
            </a:r>
            <a:r>
              <a:rPr lang="cs-CZ"/>
              <a:t> zkontrolujte údaje a vyplňte – výběrem z číselníku – název účtu příjemce.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/>
              <a:t>Po  vyplnění  názvu účtu je automaticky systémem doplněno číslo účtu.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/>
              <a:t>Příspěvkové organizace vyplní název účtu zřizovatele.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/>
              <a:t>Pole Konstantní symbol, Variabilní symbol a Specifický symbol  ani Zdůvodnění platby </a:t>
            </a:r>
            <a:r>
              <a:rPr lang="cs-CZ">
                <a:solidFill>
                  <a:srgbClr val="FF0000"/>
                </a:solidFill>
              </a:rPr>
              <a:t>lze ponechat prázdné.</a:t>
            </a:r>
          </a:p>
        </p:txBody>
      </p:sp>
    </p:spTree>
    <p:extLst>
      <p:ext uri="{BB962C8B-B14F-4D97-AF65-F5344CB8AC3E}">
        <p14:creationId xmlns:p14="http://schemas.microsoft.com/office/powerpoint/2010/main" val="34947229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894269" y="1214033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9081F52-8CB6-4693-AA21-68C522699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3137" y="6356349"/>
            <a:ext cx="500431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7991826-C0A4-BFD1-ADFF-318238BB32A5}"/>
              </a:ext>
            </a:extLst>
          </p:cNvPr>
          <p:cNvSpPr txBox="1">
            <a:spLocks/>
          </p:cNvSpPr>
          <p:nvPr/>
        </p:nvSpPr>
        <p:spPr>
          <a:xfrm>
            <a:off x="911942" y="16614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8E6D9736-99ED-ECFE-8743-1A1FC13E85C1}"/>
              </a:ext>
            </a:extLst>
          </p:cNvPr>
          <p:cNvSpPr txBox="1">
            <a:spLocks/>
          </p:cNvSpPr>
          <p:nvPr/>
        </p:nvSpPr>
        <p:spPr>
          <a:xfrm>
            <a:off x="683567" y="553421"/>
            <a:ext cx="7206819" cy="53907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/>
              <a:t>Žádost o platbu, souhrnná soupiska</a:t>
            </a:r>
            <a:endParaRPr lang="en-US" sz="2800" cap="all">
              <a:highlight>
                <a:srgbClr val="FF66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F8DE2A4-70A1-1458-D6E8-B2FFADFC1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37" y="1323626"/>
            <a:ext cx="4124964" cy="174875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182DCC1-7EAB-12A1-35F2-A981E22729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137" y="2886047"/>
            <a:ext cx="4267883" cy="295097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751535E4-C6D6-D594-3D5B-D0C4D831B9C0}"/>
              </a:ext>
            </a:extLst>
          </p:cNvPr>
          <p:cNvSpPr txBox="1"/>
          <p:nvPr/>
        </p:nvSpPr>
        <p:spPr>
          <a:xfrm>
            <a:off x="4451020" y="1092496"/>
            <a:ext cx="419949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/>
              <a:t>Na záložku </a:t>
            </a:r>
            <a:r>
              <a:rPr lang="cs-CZ" b="1"/>
              <a:t>Žádost o platbu </a:t>
            </a:r>
            <a:r>
              <a:rPr lang="cs-CZ"/>
              <a:t>se částky načtou až po vyplnění soupisky a stisknutí tlačítka </a:t>
            </a:r>
            <a:r>
              <a:rPr lang="cs-CZ">
                <a:solidFill>
                  <a:srgbClr val="FF0000"/>
                </a:solidFill>
              </a:rPr>
              <a:t>Naplnit data ze soupisky</a:t>
            </a:r>
            <a:r>
              <a:rPr lang="cs-CZ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/>
              <a:t>Přejděte proto na záložku </a:t>
            </a:r>
            <a:r>
              <a:rPr lang="cs-CZ" b="1"/>
              <a:t>Souhrnná soupiska</a:t>
            </a:r>
            <a:r>
              <a:rPr lang="cs-CZ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/>
              <a:t>Na záložce </a:t>
            </a:r>
            <a:r>
              <a:rPr lang="cs-CZ" b="1"/>
              <a:t>Souhrnná soupiska </a:t>
            </a:r>
            <a:r>
              <a:rPr lang="cs-CZ"/>
              <a:t>vyplňte </a:t>
            </a:r>
            <a:r>
              <a:rPr lang="cs-CZ" b="1"/>
              <a:t>Evidenční číslo </a:t>
            </a:r>
            <a:r>
              <a:rPr lang="cs-CZ"/>
              <a:t>pořadovým číslem </a:t>
            </a:r>
            <a:r>
              <a:rPr lang="cs-CZ" err="1"/>
              <a:t>ŽoP</a:t>
            </a:r>
            <a:r>
              <a:rPr lang="cs-CZ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/>
              <a:t> Tato operace je nezbytná proto, aby se následně zpřístupnila pole pro editaci na dalších záložkách soupisky dokladů.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/>
              <a:t> Přejděte na záložku </a:t>
            </a:r>
            <a:r>
              <a:rPr lang="cs-CZ" b="1"/>
              <a:t>SD-1 Účetní doklady</a:t>
            </a:r>
            <a:r>
              <a:rPr lang="cs-CZ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11118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894269" y="1214033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9081F52-8CB6-4693-AA21-68C522699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3137" y="6356349"/>
            <a:ext cx="500431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7991826-C0A4-BFD1-ADFF-318238BB32A5}"/>
              </a:ext>
            </a:extLst>
          </p:cNvPr>
          <p:cNvSpPr txBox="1">
            <a:spLocks/>
          </p:cNvSpPr>
          <p:nvPr/>
        </p:nvSpPr>
        <p:spPr>
          <a:xfrm>
            <a:off x="911942" y="16614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499CCAE2-FDF7-8FCA-AA0E-8AA7E9FDB97D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921A3D7-250E-1E81-1032-4824E265B5AF}"/>
              </a:ext>
            </a:extLst>
          </p:cNvPr>
          <p:cNvSpPr txBox="1">
            <a:spLocks/>
          </p:cNvSpPr>
          <p:nvPr/>
        </p:nvSpPr>
        <p:spPr>
          <a:xfrm>
            <a:off x="683567" y="553421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/>
              <a:t>SD – 1 účetní/daňové doklady</a:t>
            </a:r>
            <a:endParaRPr lang="en-US" sz="2800" cap="all">
              <a:highlight>
                <a:srgbClr val="FF66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8DEF648-293F-C011-371E-B7CF11638AB9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8BC4566-ADEE-5884-2DA1-3EE6CB1A6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16" y="1579841"/>
            <a:ext cx="5309975" cy="3763776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C39A58CB-8026-D007-99BD-B2BB2DF36CFF}"/>
              </a:ext>
            </a:extLst>
          </p:cNvPr>
          <p:cNvSpPr txBox="1"/>
          <p:nvPr/>
        </p:nvSpPr>
        <p:spPr>
          <a:xfrm>
            <a:off x="5498591" y="1296046"/>
            <a:ext cx="302848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/>
              <a:t> Na záložce </a:t>
            </a:r>
            <a:r>
              <a:rPr lang="cs-CZ" b="1"/>
              <a:t>SD-1 Účetní/Daňové doklady</a:t>
            </a:r>
            <a:r>
              <a:rPr lang="cs-CZ"/>
              <a:t>  zadejte údaje k jednotlivým účetním dokladům nárokovaných v </a:t>
            </a:r>
            <a:r>
              <a:rPr lang="cs-CZ" err="1"/>
              <a:t>ŽoP</a:t>
            </a:r>
            <a:r>
              <a:rPr lang="cs-CZ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/>
              <a:t>přes tlačítko </a:t>
            </a:r>
            <a:r>
              <a:rPr lang="cs-CZ" b="1"/>
              <a:t>Nový záznam</a:t>
            </a:r>
            <a:r>
              <a:rPr lang="cs-CZ"/>
              <a:t> pak vytváříte další záznam.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/>
              <a:t>Do přílohy vložte sken dokladu (max.100 MB).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>
                <a:solidFill>
                  <a:srgbClr val="FF0000"/>
                </a:solidFill>
              </a:rPr>
              <a:t>Vždy vyplněné údaje uložte</a:t>
            </a:r>
            <a:r>
              <a:rPr lang="cs-CZ" b="1">
                <a:solidFill>
                  <a:srgbClr val="FF00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39028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894269" y="1214033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9081F52-8CB6-4693-AA21-68C522699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3137" y="6356349"/>
            <a:ext cx="500431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7991826-C0A4-BFD1-ADFF-318238BB32A5}"/>
              </a:ext>
            </a:extLst>
          </p:cNvPr>
          <p:cNvSpPr txBox="1">
            <a:spLocks/>
          </p:cNvSpPr>
          <p:nvPr/>
        </p:nvSpPr>
        <p:spPr>
          <a:xfrm>
            <a:off x="911942" y="16614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461A1F93-0F27-86BB-19DD-7C71C76D7B44}"/>
              </a:ext>
            </a:extLst>
          </p:cNvPr>
          <p:cNvSpPr txBox="1">
            <a:spLocks/>
          </p:cNvSpPr>
          <p:nvPr/>
        </p:nvSpPr>
        <p:spPr>
          <a:xfrm>
            <a:off x="683567" y="553421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/>
              <a:t>SD – 1 účetní/daňové doklady</a:t>
            </a:r>
            <a:endParaRPr lang="en-US" sz="2800" cap="all">
              <a:highlight>
                <a:srgbClr val="FF66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7643510-2ACF-5681-94CB-FD544FBE1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37" y="1661478"/>
            <a:ext cx="4769296" cy="3394616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6EFC026-3B24-89F7-1934-339094ECEA6C}"/>
              </a:ext>
            </a:extLst>
          </p:cNvPr>
          <p:cNvSpPr txBox="1"/>
          <p:nvPr/>
        </p:nvSpPr>
        <p:spPr>
          <a:xfrm>
            <a:off x="5093598" y="1294398"/>
            <a:ext cx="35932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cs-CZ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/>
              <a:t>Vyplňte povinná pole a rovněž rozpočtovou položku.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/>
              <a:t>Investice/</a:t>
            </a:r>
            <a:r>
              <a:rPr lang="cs-CZ" err="1"/>
              <a:t>Neinvestice</a:t>
            </a:r>
            <a:r>
              <a:rPr lang="cs-CZ"/>
              <a:t> se vyplňují dle navázání na položku rozpočtu.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/>
              <a:t>Celkové částky se načítají automaticky.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/>
          </a:p>
          <a:p>
            <a:pPr algn="just"/>
            <a:endParaRPr lang="cs-CZ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05858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894269" y="1214033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9081F52-8CB6-4693-AA21-68C522699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3137" y="6356349"/>
            <a:ext cx="500431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7991826-C0A4-BFD1-ADFF-318238BB32A5}"/>
              </a:ext>
            </a:extLst>
          </p:cNvPr>
          <p:cNvSpPr txBox="1">
            <a:spLocks/>
          </p:cNvSpPr>
          <p:nvPr/>
        </p:nvSpPr>
        <p:spPr>
          <a:xfrm>
            <a:off x="911942" y="16614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86326F1A-0E5C-195D-C240-4AE8CC738373}"/>
              </a:ext>
            </a:extLst>
          </p:cNvPr>
          <p:cNvSpPr txBox="1">
            <a:spLocks/>
          </p:cNvSpPr>
          <p:nvPr/>
        </p:nvSpPr>
        <p:spPr>
          <a:xfrm>
            <a:off x="683567" y="553421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/>
              <a:t>Další záložky </a:t>
            </a:r>
            <a:r>
              <a:rPr lang="cs-CZ" sz="2800" cap="all" err="1"/>
              <a:t>Ž</a:t>
            </a:r>
            <a:r>
              <a:rPr lang="cs-CZ" sz="2800" err="1"/>
              <a:t>o</a:t>
            </a:r>
            <a:r>
              <a:rPr lang="cs-CZ" sz="2800" cap="all" err="1"/>
              <a:t>P</a:t>
            </a:r>
            <a:endParaRPr lang="en-US" sz="2800" cap="all">
              <a:highlight>
                <a:srgbClr val="FF66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BF01134-01C7-9F1B-799C-DFB65C0136A3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9E4D59D-9366-4D34-95D6-ED8D8C80FC5C}"/>
              </a:ext>
            </a:extLst>
          </p:cNvPr>
          <p:cNvSpPr txBox="1"/>
          <p:nvPr/>
        </p:nvSpPr>
        <p:spPr>
          <a:xfrm>
            <a:off x="457200" y="1092496"/>
            <a:ext cx="800323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/>
              <a:t>Záložky </a:t>
            </a:r>
            <a:r>
              <a:rPr lang="cs-CZ" b="1"/>
              <a:t>Soupiska příjmů</a:t>
            </a:r>
            <a:r>
              <a:rPr lang="cs-CZ"/>
              <a:t>, </a:t>
            </a:r>
            <a:r>
              <a:rPr lang="cs-CZ" b="1"/>
              <a:t>Nezpůsobilé výdaje</a:t>
            </a:r>
            <a:r>
              <a:rPr lang="cs-CZ"/>
              <a:t> a </a:t>
            </a:r>
            <a:r>
              <a:rPr lang="cs-CZ" b="1"/>
              <a:t>Čerpání rozpočtu na žádosti o platbu</a:t>
            </a:r>
            <a:r>
              <a:rPr lang="cs-CZ"/>
              <a:t> nevyplňujte.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/>
              <a:t>Na záložku </a:t>
            </a:r>
            <a:r>
              <a:rPr lang="cs-CZ" b="1"/>
              <a:t>Dokumenty</a:t>
            </a:r>
            <a:r>
              <a:rPr lang="cs-CZ"/>
              <a:t> vložte všechny přílohy (ideálně ve formátu ZIP, max.100 MB) stanovené Obecnými a Specifickými pravidly pro žadatele a příjemce, které jsou podkladem pro aktuální ŽoP a nejsou zařazeny jako přílohy záznamů v soupiskách.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/>
              <a:t>záložka </a:t>
            </a:r>
            <a:r>
              <a:rPr lang="cs-CZ" b="1"/>
              <a:t>Čestná prohlášení</a:t>
            </a:r>
            <a:r>
              <a:rPr lang="cs-CZ"/>
              <a:t> – nutno potvrdit zaškrtnutím checkboxu „Souhlasím..“ u obou ČP.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/>
          </a:p>
        </p:txBody>
      </p:sp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78ACEAAA-2621-0143-6FD6-35CFF2BE8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098" y="3936258"/>
            <a:ext cx="3871519" cy="214561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17C125A-DD90-8DC9-B57E-44BBF895CD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1972" y="3702991"/>
            <a:ext cx="2922667" cy="244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2377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894269" y="1214033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9081F52-8CB6-4693-AA21-68C522699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3137" y="6356349"/>
            <a:ext cx="500431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7991826-C0A4-BFD1-ADFF-318238BB32A5}"/>
              </a:ext>
            </a:extLst>
          </p:cNvPr>
          <p:cNvSpPr txBox="1">
            <a:spLocks/>
          </p:cNvSpPr>
          <p:nvPr/>
        </p:nvSpPr>
        <p:spPr>
          <a:xfrm>
            <a:off x="911942" y="16614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6E14FB65-B839-F4C4-067B-19F0F4282B49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6C3B9BAE-87D6-FEA3-A16B-77582DD3CE67}"/>
              </a:ext>
            </a:extLst>
          </p:cNvPr>
          <p:cNvSpPr txBox="1">
            <a:spLocks/>
          </p:cNvSpPr>
          <p:nvPr/>
        </p:nvSpPr>
        <p:spPr>
          <a:xfrm>
            <a:off x="683567" y="553421"/>
            <a:ext cx="7206819" cy="97321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/>
              <a:t>Záložky žádost o platbu a souhrnná soupiska - naplnění</a:t>
            </a:r>
            <a:endParaRPr lang="en-US" sz="2800" cap="all">
              <a:highlight>
                <a:srgbClr val="FF66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1C5EA53-8EA8-FE8E-75CE-F529E62E8E37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24994A9-DB8D-3A0F-C58E-F98BEEF46435}"/>
              </a:ext>
            </a:extLst>
          </p:cNvPr>
          <p:cNvSpPr txBox="1"/>
          <p:nvPr/>
        </p:nvSpPr>
        <p:spPr>
          <a:xfrm>
            <a:off x="683567" y="1779687"/>
            <a:ext cx="753784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/>
              <a:t>Po naplnění záložky </a:t>
            </a:r>
            <a:r>
              <a:rPr lang="cs-CZ" b="1"/>
              <a:t>SD – 1 Účetní/Daňové doklady</a:t>
            </a:r>
            <a:r>
              <a:rPr lang="cs-CZ"/>
              <a:t> postupně přejděte na záložky </a:t>
            </a:r>
            <a:r>
              <a:rPr lang="cs-CZ" b="1"/>
              <a:t>Žádost o platbu</a:t>
            </a:r>
            <a:r>
              <a:rPr lang="cs-CZ"/>
              <a:t> a </a:t>
            </a:r>
            <a:r>
              <a:rPr lang="cs-CZ" b="1"/>
              <a:t>Souhrnná soupiska</a:t>
            </a:r>
            <a:r>
              <a:rPr lang="cs-CZ"/>
              <a:t> a stiskněte tlačítko </a:t>
            </a:r>
            <a:r>
              <a:rPr lang="cs-CZ" b="1"/>
              <a:t>Naplnit data ze soupisky</a:t>
            </a:r>
            <a:r>
              <a:rPr lang="cs-CZ"/>
              <a:t>, resp. </a:t>
            </a:r>
            <a:r>
              <a:rPr lang="cs-CZ" b="1"/>
              <a:t>Naplnit data z dokladů soupisky a uložit</a:t>
            </a:r>
            <a:r>
              <a:rPr lang="cs-CZ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/>
              <a:t>Systém provede naplnění finančních dat – sečte částky požadovaných způsobilých výdajů. Jsou-li součástí i nepřímé náklady, jejich výše se dopočítá automaticky z požadovaných přímých výdajů.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/>
              <a:t>Pokud budete provádět vložení dalších dokladů a úpravu dat, nutno znovu načíst data z dokladů soupisky a následně ze soupisky, tzn. proces načtení aktuálních údajů do </a:t>
            </a:r>
            <a:r>
              <a:rPr lang="cs-CZ" err="1"/>
              <a:t>ŽoP</a:t>
            </a:r>
            <a:r>
              <a:rPr lang="cs-CZ"/>
              <a:t> provést vždy po změnách v dokladech.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7449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894269" y="1214033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9081F52-8CB6-4693-AA21-68C522699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3137" y="6356349"/>
            <a:ext cx="500431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92743187-E3C3-ECF9-A156-CD4192785920}"/>
              </a:ext>
            </a:extLst>
          </p:cNvPr>
          <p:cNvSpPr txBox="1">
            <a:spLocks/>
          </p:cNvSpPr>
          <p:nvPr/>
        </p:nvSpPr>
        <p:spPr>
          <a:xfrm>
            <a:off x="835967" y="705821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/>
              <a:t>Předložení </a:t>
            </a:r>
            <a:r>
              <a:rPr lang="cs-CZ" sz="2800" cap="all" err="1"/>
              <a:t>Ž</a:t>
            </a:r>
            <a:r>
              <a:rPr lang="cs-CZ" sz="2800" err="1"/>
              <a:t>o</a:t>
            </a:r>
            <a:r>
              <a:rPr lang="cs-CZ" sz="2800" cap="all" err="1"/>
              <a:t>P</a:t>
            </a:r>
            <a:r>
              <a:rPr lang="cs-CZ" sz="2800" cap="all"/>
              <a:t> a </a:t>
            </a:r>
            <a:r>
              <a:rPr lang="cs-CZ" sz="2800" cap="all" err="1"/>
              <a:t>Z</a:t>
            </a:r>
            <a:r>
              <a:rPr lang="cs-CZ" sz="2800" err="1"/>
              <a:t>o</a:t>
            </a:r>
            <a:r>
              <a:rPr lang="cs-CZ" sz="2800" cap="all" err="1"/>
              <a:t>R</a:t>
            </a:r>
            <a:r>
              <a:rPr lang="cs-CZ" sz="2800" cap="all"/>
              <a:t> I.</a:t>
            </a:r>
            <a:endParaRPr lang="en-US" sz="2800" cap="all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7991826-C0A4-BFD1-ADFF-318238BB32A5}"/>
              </a:ext>
            </a:extLst>
          </p:cNvPr>
          <p:cNvSpPr txBox="1">
            <a:spLocks/>
          </p:cNvSpPr>
          <p:nvPr/>
        </p:nvSpPr>
        <p:spPr>
          <a:xfrm>
            <a:off x="911942" y="16614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826E6F96-37D1-D921-201C-D24DA562152D}"/>
              </a:ext>
            </a:extLst>
          </p:cNvPr>
          <p:cNvSpPr txBox="1">
            <a:spLocks/>
          </p:cNvSpPr>
          <p:nvPr/>
        </p:nvSpPr>
        <p:spPr>
          <a:xfrm>
            <a:off x="380775" y="1244896"/>
            <a:ext cx="7927258" cy="46899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1600" err="1">
                <a:cs typeface="Arial" panose="020B0604020202020204" pitchFamily="34" charset="0"/>
              </a:rPr>
              <a:t>ŽoP</a:t>
            </a:r>
            <a:r>
              <a:rPr lang="cs-CZ" altLang="cs-CZ" sz="1600">
                <a:cs typeface="Arial" panose="020B0604020202020204" pitchFamily="34" charset="0"/>
              </a:rPr>
              <a:t> = Žádost o platbu; </a:t>
            </a:r>
            <a:r>
              <a:rPr lang="cs-CZ" altLang="cs-CZ" sz="1600" err="1">
                <a:cs typeface="Arial" panose="020B0604020202020204" pitchFamily="34" charset="0"/>
              </a:rPr>
              <a:t>ZoR</a:t>
            </a:r>
            <a:r>
              <a:rPr lang="cs-CZ" altLang="cs-CZ" sz="1600">
                <a:cs typeface="Arial" panose="020B0604020202020204" pitchFamily="34" charset="0"/>
              </a:rPr>
              <a:t> = Zpráva o realizaci – průběžná/závěrečná</a:t>
            </a:r>
            <a:r>
              <a:rPr lang="pl-PL" sz="1600">
                <a:cs typeface="Arial" panose="020B0604020202020204" pitchFamily="34" charset="0"/>
              </a:rPr>
              <a:t> 	</a:t>
            </a: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>
                <a:cs typeface="Arial" panose="020B0604020202020204" pitchFamily="34" charset="0"/>
              </a:rPr>
              <a:t>Příjemce podá prostřednictvím MS2021+ </a:t>
            </a:r>
            <a:r>
              <a:rPr lang="cs-CZ" sz="1600" err="1">
                <a:cs typeface="Arial" panose="020B0604020202020204" pitchFamily="34" charset="0"/>
              </a:rPr>
              <a:t>ZoR</a:t>
            </a:r>
            <a:r>
              <a:rPr lang="cs-CZ" sz="1600">
                <a:cs typeface="Arial" panose="020B0604020202020204" pitchFamily="34" charset="0"/>
              </a:rPr>
              <a:t> a </a:t>
            </a:r>
            <a:r>
              <a:rPr lang="cs-CZ" sz="1600" err="1">
                <a:cs typeface="Arial" panose="020B0604020202020204" pitchFamily="34" charset="0"/>
              </a:rPr>
              <a:t>ŽoP</a:t>
            </a:r>
            <a:r>
              <a:rPr lang="cs-CZ" sz="1600">
                <a:cs typeface="Arial" panose="020B0604020202020204" pitchFamily="34" charset="0"/>
              </a:rPr>
              <a:t> a všechny její požadované přílohy nejpozději do data předložení uvedeného ve finančním plánu projektu. Závěrečnou </a:t>
            </a:r>
            <a:r>
              <a:rPr lang="cs-CZ" sz="1600" err="1">
                <a:cs typeface="Arial" panose="020B0604020202020204" pitchFamily="34" charset="0"/>
              </a:rPr>
              <a:t>ZoR</a:t>
            </a:r>
            <a:r>
              <a:rPr lang="cs-CZ" sz="1600">
                <a:cs typeface="Arial" panose="020B0604020202020204" pitchFamily="34" charset="0"/>
              </a:rPr>
              <a:t> a </a:t>
            </a:r>
            <a:r>
              <a:rPr lang="cs-CZ" sz="1600" err="1">
                <a:cs typeface="Arial" panose="020B0604020202020204" pitchFamily="34" charset="0"/>
              </a:rPr>
              <a:t>ŽoP</a:t>
            </a:r>
            <a:r>
              <a:rPr lang="cs-CZ" sz="1600">
                <a:cs typeface="Arial" panose="020B0604020202020204" pitchFamily="34" charset="0"/>
              </a:rPr>
              <a:t> příjemce podává do 20 pracovních dní od ukončení realizace projektu.</a:t>
            </a: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>
                <a:cs typeface="Arial" panose="020B0604020202020204" pitchFamily="34" charset="0"/>
              </a:rPr>
              <a:t>Pokud má příjemce v úmyslu podat </a:t>
            </a:r>
            <a:r>
              <a:rPr lang="cs-CZ" sz="1600" err="1">
                <a:cs typeface="Arial" panose="020B0604020202020204" pitchFamily="34" charset="0"/>
              </a:rPr>
              <a:t>ŽoZ</a:t>
            </a:r>
            <a:r>
              <a:rPr lang="cs-CZ" sz="1600">
                <a:cs typeface="Arial" panose="020B0604020202020204" pitchFamily="34" charset="0"/>
              </a:rPr>
              <a:t> s dopadem na podávanou </a:t>
            </a:r>
            <a:r>
              <a:rPr lang="cs-CZ" sz="1600" err="1">
                <a:cs typeface="Arial" panose="020B0604020202020204" pitchFamily="34" charset="0"/>
              </a:rPr>
              <a:t>ZoR</a:t>
            </a:r>
            <a:r>
              <a:rPr lang="cs-CZ" sz="1600">
                <a:cs typeface="Arial" panose="020B0604020202020204" pitchFamily="34" charset="0"/>
              </a:rPr>
              <a:t>/</a:t>
            </a:r>
            <a:r>
              <a:rPr lang="cs-CZ" sz="1600" err="1">
                <a:cs typeface="Arial" panose="020B0604020202020204" pitchFamily="34" charset="0"/>
              </a:rPr>
              <a:t>ŽoP</a:t>
            </a:r>
            <a:r>
              <a:rPr lang="cs-CZ" sz="1600">
                <a:cs typeface="Arial" panose="020B0604020202020204" pitchFamily="34" charset="0"/>
              </a:rPr>
              <a:t>, musí tak učinit nejpozději do ukončení sledovaného období, případně před realizací dané změny (viz kapitola 12.1 OPPŽP). V případě podání </a:t>
            </a:r>
            <a:r>
              <a:rPr lang="cs-CZ" sz="1600" err="1">
                <a:cs typeface="Arial" panose="020B0604020202020204" pitchFamily="34" charset="0"/>
              </a:rPr>
              <a:t>ŽoZ</a:t>
            </a:r>
            <a:r>
              <a:rPr lang="cs-CZ" sz="1600">
                <a:cs typeface="Arial" panose="020B0604020202020204" pitchFamily="34" charset="0"/>
              </a:rPr>
              <a:t> s vlivem na chystanou </a:t>
            </a:r>
            <a:r>
              <a:rPr lang="cs-CZ" sz="1600" err="1">
                <a:cs typeface="Arial" panose="020B0604020202020204" pitchFamily="34" charset="0"/>
              </a:rPr>
              <a:t>ZoR</a:t>
            </a:r>
            <a:r>
              <a:rPr lang="cs-CZ" sz="1600">
                <a:cs typeface="Arial" panose="020B0604020202020204" pitchFamily="34" charset="0"/>
              </a:rPr>
              <a:t>/</a:t>
            </a:r>
            <a:r>
              <a:rPr lang="cs-CZ" sz="1600" err="1">
                <a:cs typeface="Arial" panose="020B0604020202020204" pitchFamily="34" charset="0"/>
              </a:rPr>
              <a:t>ŽoP</a:t>
            </a:r>
            <a:r>
              <a:rPr lang="cs-CZ" sz="1600">
                <a:cs typeface="Arial" panose="020B0604020202020204" pitchFamily="34" charset="0"/>
              </a:rPr>
              <a:t> se upravuje lhůta pro podání </a:t>
            </a:r>
            <a:r>
              <a:rPr lang="cs-CZ" sz="1600" err="1">
                <a:cs typeface="Arial" panose="020B0604020202020204" pitchFamily="34" charset="0"/>
              </a:rPr>
              <a:t>ZoR</a:t>
            </a:r>
            <a:r>
              <a:rPr lang="cs-CZ" sz="1600">
                <a:cs typeface="Arial" panose="020B0604020202020204" pitchFamily="34" charset="0"/>
              </a:rPr>
              <a:t>/</a:t>
            </a:r>
            <a:r>
              <a:rPr lang="cs-CZ" sz="1600" err="1">
                <a:cs typeface="Arial" panose="020B0604020202020204" pitchFamily="34" charset="0"/>
              </a:rPr>
              <a:t>ŽoP</a:t>
            </a:r>
            <a:r>
              <a:rPr lang="cs-CZ" sz="1600">
                <a:cs typeface="Arial" panose="020B0604020202020204" pitchFamily="34" charset="0"/>
              </a:rPr>
              <a:t> na 20 </a:t>
            </a:r>
            <a:r>
              <a:rPr lang="cs-CZ" sz="1600" err="1">
                <a:cs typeface="Arial" panose="020B0604020202020204" pitchFamily="34" charset="0"/>
              </a:rPr>
              <a:t>pd</a:t>
            </a:r>
            <a:r>
              <a:rPr lang="cs-CZ" sz="1600">
                <a:cs typeface="Arial" panose="020B0604020202020204" pitchFamily="34" charset="0"/>
              </a:rPr>
              <a:t> od doručení informace o schválení </a:t>
            </a:r>
            <a:r>
              <a:rPr lang="cs-CZ" sz="1600" err="1">
                <a:cs typeface="Arial" panose="020B0604020202020204" pitchFamily="34" charset="0"/>
              </a:rPr>
              <a:t>ŽoZ</a:t>
            </a:r>
            <a:r>
              <a:rPr lang="cs-CZ" sz="1600">
                <a:cs typeface="Arial" panose="020B0604020202020204" pitchFamily="34" charset="0"/>
              </a:rPr>
              <a:t> příjemci (v případě, kdy datum schválení </a:t>
            </a:r>
            <a:r>
              <a:rPr lang="cs-CZ" sz="1600" err="1">
                <a:cs typeface="Arial" panose="020B0604020202020204" pitchFamily="34" charset="0"/>
              </a:rPr>
              <a:t>ŽoZ</a:t>
            </a:r>
            <a:r>
              <a:rPr lang="cs-CZ" sz="1600">
                <a:cs typeface="Arial" panose="020B0604020202020204" pitchFamily="34" charset="0"/>
              </a:rPr>
              <a:t> nastane později než datum konce sledovaného období).</a:t>
            </a: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>
                <a:cs typeface="Arial" panose="020B0604020202020204" pitchFamily="34" charset="0"/>
              </a:rPr>
              <a:t>V případě, že do konce sledovaného období nebyla schválena předchozí  </a:t>
            </a:r>
            <a:r>
              <a:rPr lang="cs-CZ" sz="1600" err="1">
                <a:cs typeface="Arial" panose="020B0604020202020204" pitchFamily="34" charset="0"/>
              </a:rPr>
              <a:t>ŽoP</a:t>
            </a:r>
            <a:r>
              <a:rPr lang="cs-CZ" sz="1600">
                <a:cs typeface="Arial" panose="020B0604020202020204" pitchFamily="34" charset="0"/>
              </a:rPr>
              <a:t>, upravuje se lhůta na její předložení na 20 </a:t>
            </a:r>
            <a:r>
              <a:rPr lang="cs-CZ" sz="1600" err="1">
                <a:cs typeface="Arial" panose="020B0604020202020204" pitchFamily="34" charset="0"/>
              </a:rPr>
              <a:t>pd</a:t>
            </a:r>
            <a:r>
              <a:rPr lang="cs-CZ" sz="1600">
                <a:cs typeface="Arial" panose="020B0604020202020204" pitchFamily="34" charset="0"/>
              </a:rPr>
              <a:t> od data schválení této předchozí </a:t>
            </a:r>
            <a:r>
              <a:rPr lang="cs-CZ" sz="1600" err="1">
                <a:cs typeface="Arial" panose="020B0604020202020204" pitchFamily="34" charset="0"/>
              </a:rPr>
              <a:t>ŽoP</a:t>
            </a:r>
            <a:endParaRPr lang="cs-CZ" sz="1600">
              <a:cs typeface="Arial" panose="020B0604020202020204" pitchFamily="34" charset="0"/>
            </a:endParaRPr>
          </a:p>
          <a:p>
            <a:endParaRPr lang="cs-CZ" sz="1200" b="0" i="0" u="none" strike="noStrike" baseline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22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894269" y="1214033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9081F52-8CB6-4693-AA21-68C522699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3137" y="6356349"/>
            <a:ext cx="500431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7991826-C0A4-BFD1-ADFF-318238BB32A5}"/>
              </a:ext>
            </a:extLst>
          </p:cNvPr>
          <p:cNvSpPr txBox="1">
            <a:spLocks/>
          </p:cNvSpPr>
          <p:nvPr/>
        </p:nvSpPr>
        <p:spPr>
          <a:xfrm>
            <a:off x="911942" y="16614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1DBFF682-D5CF-E868-D104-2977A9403A44}"/>
              </a:ext>
            </a:extLst>
          </p:cNvPr>
          <p:cNvSpPr txBox="1">
            <a:spLocks/>
          </p:cNvSpPr>
          <p:nvPr/>
        </p:nvSpPr>
        <p:spPr>
          <a:xfrm>
            <a:off x="683567" y="553421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/>
              <a:t>Kontrola a finalizace </a:t>
            </a:r>
            <a:r>
              <a:rPr lang="cs-CZ" sz="2800" cap="all" err="1"/>
              <a:t>ŽoP</a:t>
            </a:r>
            <a:endParaRPr lang="en-US" sz="2800" cap="all">
              <a:highlight>
                <a:srgbClr val="FF66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23AF1BD0-D08E-506F-50F1-A2DEBD07C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997" y="2754860"/>
            <a:ext cx="5093761" cy="270706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DB94D58-D478-26D3-3DE1-762EEBDDA4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0758" y="3444240"/>
            <a:ext cx="2933700" cy="1476375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1897F4C7-E1AF-9152-2D15-7DEBD7688DB6}"/>
              </a:ext>
            </a:extLst>
          </p:cNvPr>
          <p:cNvSpPr txBox="1"/>
          <p:nvPr/>
        </p:nvSpPr>
        <p:spPr>
          <a:xfrm>
            <a:off x="433352" y="1670304"/>
            <a:ext cx="7927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/>
              <a:t>V případě, že se částka na </a:t>
            </a:r>
            <a:r>
              <a:rPr lang="cs-CZ" err="1"/>
              <a:t>ŽoP</a:t>
            </a:r>
            <a:r>
              <a:rPr lang="cs-CZ"/>
              <a:t> nerovná přesné částce na finančním plánu, zobrazí se informativní hláška -  Na </a:t>
            </a:r>
            <a:r>
              <a:rPr lang="cs-CZ" err="1"/>
              <a:t>ŽoP</a:t>
            </a:r>
            <a:r>
              <a:rPr lang="cs-CZ"/>
              <a:t> je i přesto možno provést finalizaci.</a:t>
            </a:r>
          </a:p>
        </p:txBody>
      </p:sp>
    </p:spTree>
    <p:extLst>
      <p:ext uri="{BB962C8B-B14F-4D97-AF65-F5344CB8AC3E}">
        <p14:creationId xmlns:p14="http://schemas.microsoft.com/office/powerpoint/2010/main" val="32758302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894269" y="1214033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9081F52-8CB6-4693-AA21-68C522699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3137" y="6356349"/>
            <a:ext cx="500431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7991826-C0A4-BFD1-ADFF-318238BB32A5}"/>
              </a:ext>
            </a:extLst>
          </p:cNvPr>
          <p:cNvSpPr txBox="1">
            <a:spLocks/>
          </p:cNvSpPr>
          <p:nvPr/>
        </p:nvSpPr>
        <p:spPr>
          <a:xfrm>
            <a:off x="911942" y="16614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B9CCE63D-2BA4-845F-46B7-02FA69E8C4F3}"/>
              </a:ext>
            </a:extLst>
          </p:cNvPr>
          <p:cNvSpPr txBox="1">
            <a:spLocks/>
          </p:cNvSpPr>
          <p:nvPr/>
        </p:nvSpPr>
        <p:spPr>
          <a:xfrm>
            <a:off x="1143951" y="1671444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CA09A574-6631-8B51-CE15-B44E380BC08A}"/>
              </a:ext>
            </a:extLst>
          </p:cNvPr>
          <p:cNvSpPr txBox="1">
            <a:spLocks/>
          </p:cNvSpPr>
          <p:nvPr/>
        </p:nvSpPr>
        <p:spPr>
          <a:xfrm>
            <a:off x="683568" y="574073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/>
              <a:t>Podpis </a:t>
            </a:r>
            <a:r>
              <a:rPr lang="cs-CZ" sz="2800" cap="all" err="1"/>
              <a:t>ž</a:t>
            </a:r>
            <a:r>
              <a:rPr lang="cs-CZ" sz="2800" err="1"/>
              <a:t>o</a:t>
            </a:r>
            <a:r>
              <a:rPr lang="cs-CZ" sz="2800" cap="all" err="1"/>
              <a:t>P</a:t>
            </a:r>
            <a:endParaRPr lang="en-US" sz="2800" cap="all">
              <a:highlight>
                <a:srgbClr val="FF66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C46AC87-BAC1-D475-3921-7E5738FC030E}"/>
              </a:ext>
            </a:extLst>
          </p:cNvPr>
          <p:cNvSpPr txBox="1"/>
          <p:nvPr/>
        </p:nvSpPr>
        <p:spPr>
          <a:xfrm>
            <a:off x="5148155" y="1086389"/>
            <a:ext cx="34528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/>
              <a:t>Po vložení elektronického podpisu  oprávněným uživatelem k této úloze se změní stav žádosti o platbu na </a:t>
            </a:r>
            <a:r>
              <a:rPr lang="cs-CZ" b="1"/>
              <a:t>Podepsaná</a:t>
            </a:r>
            <a:r>
              <a:rPr lang="cs-CZ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/>
              <a:t>Nutno zajistit podpis dle zmocnění na záložce </a:t>
            </a:r>
            <a:r>
              <a:rPr lang="cs-CZ" b="1"/>
              <a:t>Přístup k projektu</a:t>
            </a:r>
            <a:r>
              <a:rPr lang="cs-CZ"/>
              <a:t> či </a:t>
            </a:r>
            <a:r>
              <a:rPr lang="cs-CZ" b="1"/>
              <a:t>Plné moci</a:t>
            </a:r>
            <a:r>
              <a:rPr lang="cs-CZ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/>
              <a:t>Podána bude ale až s vypracovanou a podepsanou Zprávou o realizaci projektu.</a:t>
            </a:r>
          </a:p>
        </p:txBody>
      </p:sp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9AC9CD2F-A1E9-7692-A4EF-A8FD6C278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52" y="1304544"/>
            <a:ext cx="4625563" cy="2559668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EAA854AD-715B-104D-B76A-2A6408E51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9166" y="3474583"/>
            <a:ext cx="33718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CF5A49EB-C96E-DCDF-F34A-5A66D29FC3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137" y="5004098"/>
            <a:ext cx="6148422" cy="97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4009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894269" y="1214033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9081F52-8CB6-4693-AA21-68C522699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3137" y="6356349"/>
            <a:ext cx="500431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7991826-C0A4-BFD1-ADFF-318238BB32A5}"/>
              </a:ext>
            </a:extLst>
          </p:cNvPr>
          <p:cNvSpPr txBox="1">
            <a:spLocks/>
          </p:cNvSpPr>
          <p:nvPr/>
        </p:nvSpPr>
        <p:spPr>
          <a:xfrm>
            <a:off x="911942" y="16614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E8220585-9603-F919-3236-461E0CE3023C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2DEEE435-082F-175F-B13E-D3989B0A6C9C}"/>
              </a:ext>
            </a:extLst>
          </p:cNvPr>
          <p:cNvSpPr txBox="1">
            <a:spLocks/>
          </p:cNvSpPr>
          <p:nvPr/>
        </p:nvSpPr>
        <p:spPr>
          <a:xfrm>
            <a:off x="683567" y="553421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/>
              <a:t>Finalizace a podpis z</a:t>
            </a:r>
            <a:r>
              <a:rPr lang="cs-CZ" sz="2800"/>
              <a:t>o</a:t>
            </a:r>
            <a:r>
              <a:rPr lang="cs-CZ" sz="2800" cap="all"/>
              <a:t>r</a:t>
            </a:r>
            <a:endParaRPr lang="en-US" sz="2800" cap="all">
              <a:highlight>
                <a:srgbClr val="FF66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3CE1275-C703-66F0-FE4E-DAEA813234E6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C43A878E-CDB7-DE80-70AC-358D1A720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59" y="1226877"/>
            <a:ext cx="4791066" cy="2625795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C08270B2-9531-B1AB-B6BA-5FE6D9488A11}"/>
              </a:ext>
            </a:extLst>
          </p:cNvPr>
          <p:cNvSpPr txBox="1"/>
          <p:nvPr/>
        </p:nvSpPr>
        <p:spPr>
          <a:xfrm>
            <a:off x="5093761" y="1226877"/>
            <a:ext cx="34040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/>
              <a:t>Po vyplnění všech polí použijte tlačítko </a:t>
            </a:r>
            <a:r>
              <a:rPr lang="cs-CZ" b="1"/>
              <a:t>Kontrola</a:t>
            </a:r>
            <a:r>
              <a:rPr lang="cs-CZ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/>
              <a:t>Pokud již systém chybu nehlásí, je možno </a:t>
            </a:r>
            <a:r>
              <a:rPr lang="cs-CZ" err="1"/>
              <a:t>ZoR</a:t>
            </a:r>
            <a:r>
              <a:rPr lang="cs-CZ"/>
              <a:t> finalizovat a podepsat.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/>
              <a:t>Předtím však musí být vyplněna Žádost o platbu, musí být i finalizována a podepsána.</a:t>
            </a:r>
          </a:p>
        </p:txBody>
      </p:sp>
      <p:pic>
        <p:nvPicPr>
          <p:cNvPr id="11" name="Obrázek 10" descr="Obsah obrázku text&#10;&#10;Popis byl vytvořen automaticky">
            <a:extLst>
              <a:ext uri="{FF2B5EF4-FFF2-40B4-BE49-F238E27FC236}">
                <a16:creationId xmlns:a16="http://schemas.microsoft.com/office/drawing/2014/main" id="{860BB066-6EC1-92FC-1DD1-AEB026833A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459" y="3946581"/>
            <a:ext cx="6385497" cy="194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289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894269" y="1214033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9081F52-8CB6-4693-AA21-68C522699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3137" y="6356349"/>
            <a:ext cx="500431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7991826-C0A4-BFD1-ADFF-318238BB32A5}"/>
              </a:ext>
            </a:extLst>
          </p:cNvPr>
          <p:cNvSpPr txBox="1">
            <a:spLocks/>
          </p:cNvSpPr>
          <p:nvPr/>
        </p:nvSpPr>
        <p:spPr>
          <a:xfrm>
            <a:off x="911942" y="16614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05BBB768-BC8E-DB2B-17CA-979DAF3913DF}"/>
              </a:ext>
            </a:extLst>
          </p:cNvPr>
          <p:cNvSpPr txBox="1">
            <a:spLocks/>
          </p:cNvSpPr>
          <p:nvPr/>
        </p:nvSpPr>
        <p:spPr>
          <a:xfrm>
            <a:off x="683567" y="553421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/>
              <a:t>Ověření, že jsou </a:t>
            </a:r>
            <a:r>
              <a:rPr lang="cs-CZ" sz="2800" cap="all" err="1"/>
              <a:t>Ž</a:t>
            </a:r>
            <a:r>
              <a:rPr lang="cs-CZ" sz="2800" err="1"/>
              <a:t>o</a:t>
            </a:r>
            <a:r>
              <a:rPr lang="cs-CZ" sz="2800" cap="all" err="1"/>
              <a:t>P</a:t>
            </a:r>
            <a:r>
              <a:rPr lang="cs-CZ" sz="2800" cap="all"/>
              <a:t> </a:t>
            </a:r>
            <a:r>
              <a:rPr lang="cs-CZ" sz="2800"/>
              <a:t>i</a:t>
            </a:r>
            <a:r>
              <a:rPr lang="cs-CZ" sz="2800" cap="all"/>
              <a:t> z</a:t>
            </a:r>
            <a:r>
              <a:rPr lang="cs-CZ" sz="2800"/>
              <a:t>o</a:t>
            </a:r>
            <a:r>
              <a:rPr lang="cs-CZ" sz="2800" cap="all"/>
              <a:t>r podané </a:t>
            </a:r>
            <a:endParaRPr lang="en-US" sz="2800" cap="all">
              <a:highlight>
                <a:srgbClr val="FF66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B32C60-AA91-F1DA-F219-6AF3176EF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37" y="1451011"/>
            <a:ext cx="4044545" cy="197798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35D2B63-32C1-B742-D703-5C9209CFFF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137" y="3868094"/>
            <a:ext cx="8307023" cy="1381494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5B7DE0C3-924C-118F-3F7A-3DD8D8FC7224}"/>
              </a:ext>
            </a:extLst>
          </p:cNvPr>
          <p:cNvSpPr txBox="1"/>
          <p:nvPr/>
        </p:nvSpPr>
        <p:spPr>
          <a:xfrm>
            <a:off x="4626597" y="1554538"/>
            <a:ext cx="3661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/>
              <a:t>Po úspěšné finalizaci                 a podepsání doporučujeme zkontrolovat, že je </a:t>
            </a:r>
            <a:r>
              <a:rPr lang="cs-CZ" err="1"/>
              <a:t>ZoR</a:t>
            </a:r>
            <a:r>
              <a:rPr lang="cs-CZ"/>
              <a:t> i </a:t>
            </a:r>
            <a:r>
              <a:rPr lang="cs-CZ" err="1"/>
              <a:t>ŽoP</a:t>
            </a:r>
            <a:r>
              <a:rPr lang="cs-CZ"/>
              <a:t> podána, resp. zaregistrovaná.</a:t>
            </a:r>
          </a:p>
        </p:txBody>
      </p:sp>
    </p:spTree>
    <p:extLst>
      <p:ext uri="{BB962C8B-B14F-4D97-AF65-F5344CB8AC3E}">
        <p14:creationId xmlns:p14="http://schemas.microsoft.com/office/powerpoint/2010/main" val="6626198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894269" y="1214033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9081F52-8CB6-4693-AA21-68C522699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3137" y="6356349"/>
            <a:ext cx="500431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7991826-C0A4-BFD1-ADFF-318238BB32A5}"/>
              </a:ext>
            </a:extLst>
          </p:cNvPr>
          <p:cNvSpPr txBox="1">
            <a:spLocks/>
          </p:cNvSpPr>
          <p:nvPr/>
        </p:nvSpPr>
        <p:spPr>
          <a:xfrm>
            <a:off x="911942" y="16614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73B9390F-5910-2660-C688-6F44413D2199}"/>
              </a:ext>
            </a:extLst>
          </p:cNvPr>
          <p:cNvSpPr txBox="1">
            <a:spLocks/>
          </p:cNvSpPr>
          <p:nvPr/>
        </p:nvSpPr>
        <p:spPr>
          <a:xfrm>
            <a:off x="511510" y="1080954"/>
            <a:ext cx="8234473" cy="47531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>
                <a:cs typeface="Arial" panose="020B0604020202020204" pitchFamily="34" charset="0"/>
              </a:rPr>
              <a:t>Průběžnou/závěrečnou </a:t>
            </a:r>
            <a:r>
              <a:rPr lang="cs-CZ" sz="1400" err="1">
                <a:cs typeface="Arial" panose="020B0604020202020204" pitchFamily="34" charset="0"/>
              </a:rPr>
              <a:t>ZoR</a:t>
            </a:r>
            <a:r>
              <a:rPr lang="cs-CZ" sz="1400">
                <a:cs typeface="Arial" panose="020B0604020202020204" pitchFamily="34" charset="0"/>
              </a:rPr>
              <a:t> a </a:t>
            </a:r>
            <a:r>
              <a:rPr lang="cs-CZ" sz="1400" err="1">
                <a:cs typeface="Arial" panose="020B0604020202020204" pitchFamily="34" charset="0"/>
              </a:rPr>
              <a:t>ŽoP</a:t>
            </a:r>
            <a:r>
              <a:rPr lang="cs-CZ" sz="1400">
                <a:cs typeface="Arial" panose="020B0604020202020204" pitchFamily="34" charset="0"/>
              </a:rPr>
              <a:t> projektu není možné podat v MS2021+ před vydáním prvního právního aktu</a:t>
            </a: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>
                <a:cs typeface="Arial" panose="020B0604020202020204" pitchFamily="34" charset="0"/>
              </a:rPr>
              <a:t>V případě, že je podle finančního plánu naplánováno podání </a:t>
            </a:r>
            <a:r>
              <a:rPr lang="cs-CZ" sz="1400" err="1">
                <a:cs typeface="Arial" panose="020B0604020202020204" pitchFamily="34" charset="0"/>
              </a:rPr>
              <a:t>ŽoP</a:t>
            </a:r>
            <a:r>
              <a:rPr lang="cs-CZ" sz="1400">
                <a:cs typeface="Arial" panose="020B0604020202020204" pitchFamily="34" charset="0"/>
              </a:rPr>
              <a:t> a </a:t>
            </a:r>
            <a:r>
              <a:rPr lang="cs-CZ" sz="1400" err="1">
                <a:cs typeface="Arial" panose="020B0604020202020204" pitchFamily="34" charset="0"/>
              </a:rPr>
              <a:t>ZoR</a:t>
            </a:r>
            <a:r>
              <a:rPr lang="cs-CZ" sz="1400">
                <a:cs typeface="Arial" panose="020B0604020202020204" pitchFamily="34" charset="0"/>
              </a:rPr>
              <a:t> před vydáním prvního Právního aktu/Rozhodnutí, má příjemce do 20 </a:t>
            </a:r>
            <a:r>
              <a:rPr lang="cs-CZ" sz="1400" err="1">
                <a:cs typeface="Arial" panose="020B0604020202020204" pitchFamily="34" charset="0"/>
              </a:rPr>
              <a:t>pd</a:t>
            </a:r>
            <a:r>
              <a:rPr lang="cs-CZ" sz="1400">
                <a:cs typeface="Arial" panose="020B0604020202020204" pitchFamily="34" charset="0"/>
              </a:rPr>
              <a:t> od vydání Právního aktu/Rozhodnutí  (tj. od nastavení stavu PP30 „Projekt s právním aktem“) povinnost předložit </a:t>
            </a:r>
            <a:r>
              <a:rPr lang="cs-CZ" sz="1400" err="1">
                <a:cs typeface="Arial" panose="020B0604020202020204" pitchFamily="34" charset="0"/>
              </a:rPr>
              <a:t>ŽoP</a:t>
            </a:r>
            <a:r>
              <a:rPr lang="cs-CZ" sz="1400">
                <a:cs typeface="Arial" panose="020B0604020202020204" pitchFamily="34" charset="0"/>
              </a:rPr>
              <a:t> a </a:t>
            </a:r>
            <a:r>
              <a:rPr lang="cs-CZ" sz="1400" err="1">
                <a:cs typeface="Arial" panose="020B0604020202020204" pitchFamily="34" charset="0"/>
              </a:rPr>
              <a:t>ZoR</a:t>
            </a:r>
            <a:r>
              <a:rPr lang="cs-CZ" sz="1400">
                <a:cs typeface="Arial" panose="020B0604020202020204" pitchFamily="34" charset="0"/>
              </a:rPr>
              <a:t> , případně </a:t>
            </a:r>
            <a:r>
              <a:rPr lang="cs-CZ" sz="1400" err="1">
                <a:cs typeface="Arial" panose="020B0604020202020204" pitchFamily="34" charset="0"/>
              </a:rPr>
              <a:t>ŽoZ</a:t>
            </a:r>
            <a:r>
              <a:rPr lang="cs-CZ" sz="1400">
                <a:cs typeface="Arial" panose="020B0604020202020204" pitchFamily="34" charset="0"/>
              </a:rPr>
              <a:t> na úpravu finančního plánu. </a:t>
            </a: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b="0" i="0" u="none" strike="noStrike" baseline="0">
                <a:solidFill>
                  <a:srgbClr val="000000"/>
                </a:solidFill>
              </a:rPr>
              <a:t>V případě, že příjemce ukončil realizaci projektu před vydáním prvního Právního aktu/Rozhodnutí, předloží pouze závěrečnou </a:t>
            </a:r>
            <a:r>
              <a:rPr lang="cs-CZ" sz="1400" b="0" i="0" u="none" strike="noStrike" baseline="0" err="1">
                <a:solidFill>
                  <a:srgbClr val="000000"/>
                </a:solidFill>
              </a:rPr>
              <a:t>ŽoP</a:t>
            </a:r>
            <a:r>
              <a:rPr lang="cs-CZ" sz="1400" b="0" i="0" u="none" strike="noStrike" baseline="0">
                <a:solidFill>
                  <a:srgbClr val="000000"/>
                </a:solidFill>
              </a:rPr>
              <a:t> a </a:t>
            </a:r>
            <a:r>
              <a:rPr lang="cs-CZ" sz="1400" b="0" i="0" u="none" strike="noStrike" baseline="0" err="1">
                <a:solidFill>
                  <a:srgbClr val="000000"/>
                </a:solidFill>
              </a:rPr>
              <a:t>ZoR</a:t>
            </a:r>
            <a:r>
              <a:rPr lang="cs-CZ" sz="1400" b="0" i="0" u="none" strike="noStrike" baseline="0">
                <a:solidFill>
                  <a:srgbClr val="000000"/>
                </a:solidFill>
              </a:rPr>
              <a:t> do 20 </a:t>
            </a:r>
            <a:r>
              <a:rPr lang="cs-CZ" sz="1400" b="0" i="0" u="none" strike="noStrike" baseline="0" err="1">
                <a:solidFill>
                  <a:srgbClr val="000000"/>
                </a:solidFill>
              </a:rPr>
              <a:t>pd</a:t>
            </a:r>
            <a:r>
              <a:rPr lang="cs-CZ" sz="1400" b="0" i="0" u="none" strike="noStrike" baseline="0">
                <a:solidFill>
                  <a:srgbClr val="000000"/>
                </a:solidFill>
              </a:rPr>
              <a:t> od vydání prvního Právního aktu/Rozhodnutí. Tomuto kroku musí předcházet </a:t>
            </a:r>
            <a:r>
              <a:rPr lang="cs-CZ" sz="1400" b="0" i="0" u="none" strike="noStrike" baseline="0" err="1">
                <a:solidFill>
                  <a:srgbClr val="000000"/>
                </a:solidFill>
              </a:rPr>
              <a:t>ŽoZ</a:t>
            </a:r>
            <a:r>
              <a:rPr lang="cs-CZ" sz="1400" b="0" i="0" u="none" strike="noStrike" baseline="0">
                <a:solidFill>
                  <a:srgbClr val="000000"/>
                </a:solidFill>
              </a:rPr>
              <a:t> na odstranění všech dalších, původně plánovaných </a:t>
            </a:r>
            <a:r>
              <a:rPr lang="cs-CZ" sz="1400" b="0" i="0" u="none" strike="noStrike" baseline="0" err="1">
                <a:solidFill>
                  <a:srgbClr val="000000"/>
                </a:solidFill>
              </a:rPr>
              <a:t>ŽoP</a:t>
            </a:r>
            <a:r>
              <a:rPr lang="cs-CZ" sz="1400" b="0" i="0" u="none" strike="noStrike" baseline="0">
                <a:solidFill>
                  <a:srgbClr val="000000"/>
                </a:solidFill>
              </a:rPr>
              <a:t> a </a:t>
            </a:r>
            <a:r>
              <a:rPr lang="cs-CZ" sz="1400" b="0" i="0" u="none" strike="noStrike" baseline="0" err="1">
                <a:solidFill>
                  <a:srgbClr val="000000"/>
                </a:solidFill>
              </a:rPr>
              <a:t>ZoR</a:t>
            </a:r>
            <a:r>
              <a:rPr lang="cs-CZ" sz="1400" b="0" i="0" u="none" strike="noStrike" baseline="0">
                <a:solidFill>
                  <a:srgbClr val="000000"/>
                </a:solidFill>
              </a:rPr>
              <a:t>. </a:t>
            </a: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b="0" i="0" u="none" strike="noStrike" baseline="0">
                <a:solidFill>
                  <a:srgbClr val="000000"/>
                </a:solidFill>
              </a:rPr>
              <a:t>V případě dřívějšího ukončení realizace projektu příjemce nejdříve ověří, zda je právě probíhající sledované období posledním sledovaným obdobím projektu. V případě, že:</a:t>
            </a:r>
          </a:p>
          <a:p>
            <a:pPr marL="911225" lvl="1" indent="-4572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1400" b="0" i="0" u="none" strike="noStrike" baseline="0">
                <a:solidFill>
                  <a:srgbClr val="000000"/>
                </a:solidFill>
              </a:rPr>
              <a:t>Ano, vyplní v závěrečné </a:t>
            </a:r>
            <a:r>
              <a:rPr lang="cs-CZ" sz="1400" b="0" i="0" u="none" strike="noStrike" baseline="0" err="1">
                <a:solidFill>
                  <a:srgbClr val="000000"/>
                </a:solidFill>
              </a:rPr>
              <a:t>ZoR</a:t>
            </a:r>
            <a:r>
              <a:rPr lang="cs-CZ" sz="1400" b="0" i="0" u="none" strike="noStrike" baseline="0">
                <a:solidFill>
                  <a:srgbClr val="000000"/>
                </a:solidFill>
              </a:rPr>
              <a:t> nové Skutečné datum ukončení projektu a podá závěrečnou </a:t>
            </a:r>
            <a:r>
              <a:rPr lang="cs-CZ" sz="1400" b="0" i="0" u="none" strike="noStrike" baseline="0" err="1">
                <a:solidFill>
                  <a:srgbClr val="000000"/>
                </a:solidFill>
              </a:rPr>
              <a:t>ZoR</a:t>
            </a:r>
            <a:r>
              <a:rPr lang="cs-CZ" sz="1400" b="0" i="0" u="none" strike="noStrike" baseline="0">
                <a:solidFill>
                  <a:srgbClr val="000000"/>
                </a:solidFill>
              </a:rPr>
              <a:t>/</a:t>
            </a:r>
            <a:r>
              <a:rPr lang="cs-CZ" sz="1400" b="0" i="0" u="none" strike="noStrike" baseline="0" err="1">
                <a:solidFill>
                  <a:srgbClr val="000000"/>
                </a:solidFill>
              </a:rPr>
              <a:t>ŽoP</a:t>
            </a:r>
            <a:r>
              <a:rPr lang="cs-CZ" sz="1400" b="0" i="0" u="none" strike="noStrike" baseline="0">
                <a:solidFill>
                  <a:srgbClr val="000000"/>
                </a:solidFill>
              </a:rPr>
              <a:t> bez nutnosti předtím upravit finanční plán projektu prostřednictvím </a:t>
            </a:r>
            <a:r>
              <a:rPr lang="cs-CZ" sz="1400" b="0" i="0" u="none" strike="noStrike" baseline="0" err="1">
                <a:solidFill>
                  <a:srgbClr val="000000"/>
                </a:solidFill>
              </a:rPr>
              <a:t>ŽoZ</a:t>
            </a:r>
            <a:r>
              <a:rPr lang="cs-CZ" sz="1400" b="0" i="0" u="none" strike="noStrike" baseline="0">
                <a:solidFill>
                  <a:srgbClr val="000000"/>
                </a:solidFill>
              </a:rPr>
              <a:t>.</a:t>
            </a:r>
          </a:p>
          <a:p>
            <a:pPr marL="911225" lvl="1" indent="-4572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1400" b="0">
                <a:solidFill>
                  <a:srgbClr val="000000"/>
                </a:solidFill>
              </a:rPr>
              <a:t>	Ne, založí a podá </a:t>
            </a:r>
            <a:r>
              <a:rPr lang="cs-CZ" sz="1400" b="0" err="1">
                <a:solidFill>
                  <a:srgbClr val="000000"/>
                </a:solidFill>
              </a:rPr>
              <a:t>ŽoZ</a:t>
            </a:r>
            <a:r>
              <a:rPr lang="cs-CZ" sz="1400" b="0">
                <a:solidFill>
                  <a:srgbClr val="000000"/>
                </a:solidFill>
              </a:rPr>
              <a:t> s úpravou finančního plánu a harmonogramu projektu</a:t>
            </a:r>
            <a:r>
              <a:rPr lang="cs-CZ" sz="1400" b="0" i="0" u="none" strike="noStrike" baseline="0">
                <a:solidFill>
                  <a:srgbClr val="000000"/>
                </a:solidFill>
              </a:rPr>
              <a:t>.</a:t>
            </a: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600" b="0" i="0" u="none" strike="noStrike" baseline="0">
              <a:solidFill>
                <a:srgbClr val="000000"/>
              </a:solidFill>
            </a:endParaRPr>
          </a:p>
          <a:p>
            <a:endParaRPr lang="cs-CZ" sz="1200" b="0" i="0" u="none" strike="noStrike" baseline="0">
              <a:solidFill>
                <a:srgbClr val="000000"/>
              </a:solidFill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2944CD97-1CD7-B8A4-9AC2-0B49DE2CB3B8}"/>
              </a:ext>
            </a:extLst>
          </p:cNvPr>
          <p:cNvSpPr txBox="1">
            <a:spLocks/>
          </p:cNvSpPr>
          <p:nvPr/>
        </p:nvSpPr>
        <p:spPr>
          <a:xfrm>
            <a:off x="835967" y="541879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/>
              <a:t>Předložení </a:t>
            </a:r>
            <a:r>
              <a:rPr lang="cs-CZ" sz="2800" cap="all" err="1"/>
              <a:t>Ž</a:t>
            </a:r>
            <a:r>
              <a:rPr lang="cs-CZ" sz="2800" err="1"/>
              <a:t>o</a:t>
            </a:r>
            <a:r>
              <a:rPr lang="cs-CZ" sz="2800" cap="all" err="1"/>
              <a:t>P</a:t>
            </a:r>
            <a:r>
              <a:rPr lang="cs-CZ" sz="2800" cap="all"/>
              <a:t> a </a:t>
            </a:r>
            <a:r>
              <a:rPr lang="cs-CZ" sz="2800" cap="all" err="1"/>
              <a:t>Z</a:t>
            </a:r>
            <a:r>
              <a:rPr lang="cs-CZ" sz="2800" err="1"/>
              <a:t>o</a:t>
            </a:r>
            <a:r>
              <a:rPr lang="cs-CZ" sz="2800" cap="all" err="1"/>
              <a:t>R</a:t>
            </a:r>
            <a:r>
              <a:rPr lang="cs-CZ" sz="2800" cap="all"/>
              <a:t> II.</a:t>
            </a:r>
            <a:endParaRPr lang="en-US" sz="2800" cap="all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767FB81-BFAE-2877-6872-2CBAA995FCEB}"/>
              </a:ext>
            </a:extLst>
          </p:cNvPr>
          <p:cNvSpPr txBox="1">
            <a:spLocks/>
          </p:cNvSpPr>
          <p:nvPr/>
        </p:nvSpPr>
        <p:spPr>
          <a:xfrm>
            <a:off x="911942" y="1497536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319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894269" y="1214033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9081F52-8CB6-4693-AA21-68C522699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3137" y="6356349"/>
            <a:ext cx="500431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7991826-C0A4-BFD1-ADFF-318238BB32A5}"/>
              </a:ext>
            </a:extLst>
          </p:cNvPr>
          <p:cNvSpPr txBox="1">
            <a:spLocks/>
          </p:cNvSpPr>
          <p:nvPr/>
        </p:nvSpPr>
        <p:spPr>
          <a:xfrm>
            <a:off x="911942" y="16614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0D19A965-7401-3FBA-CBC8-8A3F61DADB4D}"/>
              </a:ext>
            </a:extLst>
          </p:cNvPr>
          <p:cNvSpPr txBox="1">
            <a:spLocks/>
          </p:cNvSpPr>
          <p:nvPr/>
        </p:nvSpPr>
        <p:spPr>
          <a:xfrm>
            <a:off x="845890" y="654567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/>
              <a:t>Předložení </a:t>
            </a:r>
            <a:r>
              <a:rPr lang="cs-CZ" sz="2800" cap="all" err="1"/>
              <a:t>Ž</a:t>
            </a:r>
            <a:r>
              <a:rPr lang="cs-CZ" sz="2800" err="1"/>
              <a:t>o</a:t>
            </a:r>
            <a:r>
              <a:rPr lang="cs-CZ" sz="2800" cap="all" err="1"/>
              <a:t>P</a:t>
            </a:r>
            <a:r>
              <a:rPr lang="cs-CZ" sz="2800" cap="all"/>
              <a:t> a </a:t>
            </a:r>
            <a:r>
              <a:rPr lang="cs-CZ" sz="2800" cap="all" err="1"/>
              <a:t>Z</a:t>
            </a:r>
            <a:r>
              <a:rPr lang="cs-CZ" sz="2800" err="1"/>
              <a:t>o</a:t>
            </a:r>
            <a:r>
              <a:rPr lang="cs-CZ" sz="2800" cap="all" err="1"/>
              <a:t>R</a:t>
            </a:r>
            <a:r>
              <a:rPr lang="cs-CZ" sz="2800" cap="all"/>
              <a:t> III.</a:t>
            </a:r>
            <a:endParaRPr lang="en-US" sz="2800" cap="all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FD1863BC-C79C-3A16-E708-FC8C9AB41D34}"/>
              </a:ext>
            </a:extLst>
          </p:cNvPr>
          <p:cNvSpPr txBox="1">
            <a:spLocks/>
          </p:cNvSpPr>
          <p:nvPr/>
        </p:nvSpPr>
        <p:spPr>
          <a:xfrm>
            <a:off x="433352" y="1254814"/>
            <a:ext cx="8216718" cy="4780227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>
                <a:cs typeface="Arial"/>
              </a:rPr>
              <a:t>U každé </a:t>
            </a:r>
            <a:r>
              <a:rPr lang="cs-CZ" sz="1600" err="1">
                <a:cs typeface="Arial"/>
              </a:rPr>
              <a:t>ŽoP</a:t>
            </a:r>
            <a:r>
              <a:rPr lang="cs-CZ" sz="1600">
                <a:cs typeface="Arial"/>
              </a:rPr>
              <a:t> a </a:t>
            </a:r>
            <a:r>
              <a:rPr lang="cs-CZ" sz="1600" err="1">
                <a:cs typeface="Arial"/>
              </a:rPr>
              <a:t>ZoR</a:t>
            </a:r>
            <a:r>
              <a:rPr lang="cs-CZ" sz="1600">
                <a:cs typeface="Arial"/>
              </a:rPr>
              <a:t> bude dle vzorku provedena úplná nebo zjednodušená administrativní kontrola zaměřená na splnění administrativních náležitostí </a:t>
            </a:r>
            <a:r>
              <a:rPr lang="cs-CZ" sz="1600" err="1">
                <a:cs typeface="Arial"/>
              </a:rPr>
              <a:t>ŽoP</a:t>
            </a:r>
            <a:r>
              <a:rPr lang="cs-CZ" sz="1600">
                <a:cs typeface="Arial"/>
              </a:rPr>
              <a:t> nutných k převedení peněžních prostředků, ověření a případné vyčíslení finančních oprav vyplývajících z předchozích </a:t>
            </a:r>
            <a:r>
              <a:rPr lang="cs-CZ" sz="1600" err="1">
                <a:cs typeface="Arial"/>
              </a:rPr>
              <a:t>ŽoP</a:t>
            </a:r>
            <a:r>
              <a:rPr lang="cs-CZ" sz="1600">
                <a:cs typeface="Arial"/>
              </a:rPr>
              <a:t>, splnění nápravných opatření uložených z předchozích provedených kontrol, případné ponížení celkových způsobilých výdajů o nezpůsobilé výdaje zjištěné při ex-ante kontrole, účel, cíl projektu a naplnění indikátorů.</a:t>
            </a:r>
            <a:endParaRPr lang="cs-CZ">
              <a:cs typeface="Arial"/>
            </a:endParaRP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>
                <a:cs typeface="Arial"/>
              </a:rPr>
              <a:t>Jsou-li při kontrole zjištěny chyby či jiné nedostatky, je příjemce vyzván depeší k přepracování a doplnění. Zároveň je příjemci </a:t>
            </a:r>
            <a:r>
              <a:rPr lang="cs-CZ" sz="1600" err="1">
                <a:cs typeface="Arial"/>
              </a:rPr>
              <a:t>ZoR</a:t>
            </a:r>
            <a:r>
              <a:rPr lang="cs-CZ" sz="1600">
                <a:cs typeface="Arial"/>
              </a:rPr>
              <a:t>/</a:t>
            </a:r>
            <a:r>
              <a:rPr lang="cs-CZ" sz="1600" err="1">
                <a:cs typeface="Arial"/>
              </a:rPr>
              <a:t>ŽoP</a:t>
            </a:r>
            <a:r>
              <a:rPr lang="cs-CZ" sz="1600">
                <a:cs typeface="Arial"/>
              </a:rPr>
              <a:t> zpřístupněna k editaci. Příjemce ve stanovené lhůtě opraví či doplní požadované údaje, znovu provede finalizaci a </a:t>
            </a:r>
            <a:r>
              <a:rPr lang="cs-CZ" sz="1600" err="1">
                <a:cs typeface="Arial"/>
              </a:rPr>
              <a:t>ŽoP</a:t>
            </a:r>
            <a:r>
              <a:rPr lang="cs-CZ" sz="1600">
                <a:cs typeface="Arial"/>
              </a:rPr>
              <a:t> elektronicky podepíše. Počet výzev k doplnění zasílaných příjemci je neomezený nicméně celková lhůta k doplnění nesmí ze strany příjemce překročit 20 </a:t>
            </a:r>
            <a:r>
              <a:rPr lang="cs-CZ" sz="1600" err="1">
                <a:cs typeface="Arial"/>
              </a:rPr>
              <a:t>pd</a:t>
            </a:r>
            <a:r>
              <a:rPr lang="cs-CZ" sz="1600">
                <a:cs typeface="Arial"/>
              </a:rPr>
              <a:t>. Příjemce může požádat interní depeší o prodloužení lhůty, max. však o 10 </a:t>
            </a:r>
            <a:r>
              <a:rPr lang="cs-CZ" sz="1600" err="1">
                <a:cs typeface="Arial"/>
              </a:rPr>
              <a:t>pd</a:t>
            </a:r>
            <a:r>
              <a:rPr lang="cs-CZ" sz="1600">
                <a:cs typeface="Arial"/>
              </a:rPr>
              <a:t>. Celková lhůta nesmí překročit 30 </a:t>
            </a:r>
            <a:r>
              <a:rPr lang="cs-CZ" sz="1600" err="1">
                <a:cs typeface="Arial"/>
              </a:rPr>
              <a:t>pd</a:t>
            </a:r>
            <a:r>
              <a:rPr lang="cs-CZ" sz="1600">
                <a:cs typeface="Arial"/>
              </a:rPr>
              <a:t>. </a:t>
            </a:r>
            <a:endParaRPr lang="cs-CZ" sz="1600" b="0" i="0" u="none" strike="noStrike" baseline="0">
              <a:solidFill>
                <a:srgbClr val="000000"/>
              </a:solidFill>
            </a:endParaRPr>
          </a:p>
          <a:p>
            <a:endParaRPr lang="cs-CZ" sz="1200" b="0" i="0" u="none" strike="noStrike" baseline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2126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894269" y="1214033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9081F52-8CB6-4693-AA21-68C522699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3137" y="6356349"/>
            <a:ext cx="500431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7991826-C0A4-BFD1-ADFF-318238BB32A5}"/>
              </a:ext>
            </a:extLst>
          </p:cNvPr>
          <p:cNvSpPr txBox="1">
            <a:spLocks/>
          </p:cNvSpPr>
          <p:nvPr/>
        </p:nvSpPr>
        <p:spPr>
          <a:xfrm>
            <a:off x="911942" y="16614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6B22C7F9-C12B-2113-E19C-3E10BFFBED33}"/>
              </a:ext>
            </a:extLst>
          </p:cNvPr>
          <p:cNvSpPr txBox="1">
            <a:spLocks/>
          </p:cNvSpPr>
          <p:nvPr/>
        </p:nvSpPr>
        <p:spPr>
          <a:xfrm>
            <a:off x="607142" y="975358"/>
            <a:ext cx="7829169" cy="5212083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100"/>
              <a:t>Účetní/daňový doklad</a:t>
            </a:r>
            <a:endParaRPr lang="cs-CZ" sz="1100"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100"/>
              <a:t>Doklady o úhradě </a:t>
            </a:r>
            <a:endParaRPr lang="cs-CZ" sz="1100">
              <a:cs typeface="Arial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sz="1100"/>
              <a:t>Předávací protokoly</a:t>
            </a:r>
            <a:endParaRPr lang="cs-CZ" sz="1100"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100"/>
              <a:t>Doklady k DPH - v případech využití přenesené daňové povinnosti nebo vypořádacího/poměrového koeficientu</a:t>
            </a:r>
            <a:endParaRPr lang="cs-CZ" sz="1100"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100"/>
              <a:t>Dodací listy</a:t>
            </a:r>
            <a:endParaRPr lang="cs-CZ" sz="1100"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100"/>
              <a:t>Dokumenty k VZ/smlouvy/objednávky</a:t>
            </a:r>
            <a:endParaRPr lang="cs-CZ" sz="1100"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100"/>
              <a:t>Podklady prokazující dodržení pravidel pro publicitu</a:t>
            </a:r>
            <a:endParaRPr lang="cs-CZ" sz="1100"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100"/>
              <a:t>Doklady o pojištění a bankovní záruce zhotovitele stavby/dodavatele</a:t>
            </a:r>
            <a:endParaRPr lang="cs-CZ" sz="1100"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100"/>
              <a:t>Smlouva o zřízení bankovních účtů/čestné prohlášení </a:t>
            </a:r>
            <a:endParaRPr lang="cs-CZ" sz="1100"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100"/>
              <a:t>Výpis z účetní evidence </a:t>
            </a:r>
            <a:endParaRPr lang="cs-CZ" sz="1100"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100"/>
              <a:t>Podklady prokazující dodržení pravidel pro publicitu (fotodokumentace, printscreeny)</a:t>
            </a:r>
            <a:endParaRPr lang="cs-CZ" sz="1100"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100"/>
              <a:t>Fotodokumentace z realizace projektu (i z průběhu realizace stavebních prací)</a:t>
            </a:r>
            <a:endParaRPr lang="cs-CZ" sz="1100"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100"/>
              <a:t>Nákup nemovitosti – znalecký posudek</a:t>
            </a:r>
            <a:endParaRPr lang="cs-CZ" sz="1100"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100"/>
              <a:t>Stavební práce – soubor čerpání</a:t>
            </a:r>
            <a:endParaRPr lang="cs-CZ" sz="1100"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100"/>
              <a:t>Popis naplnění zásad DNSH, případně další dokumenty stanovené v SPPŽP - v závěrečné </a:t>
            </a:r>
            <a:r>
              <a:rPr lang="cs-CZ" sz="1100" err="1"/>
              <a:t>ZoR</a:t>
            </a:r>
            <a:endParaRPr lang="cs-CZ" sz="1100"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100"/>
              <a:t>Kolaudační souhlas/rozhodnutí, případně rozhodnutí o povolení zkušebního provozu  rozhodnutí o povolení k předčasnému užívání stavby -  v závěrečné </a:t>
            </a:r>
            <a:r>
              <a:rPr lang="cs-CZ" sz="1100" err="1"/>
              <a:t>ZoR</a:t>
            </a:r>
            <a:r>
              <a:rPr lang="cs-CZ" sz="1100"/>
              <a:t> (</a:t>
            </a:r>
            <a:r>
              <a:rPr lang="cs-CZ" sz="900">
                <a:solidFill>
                  <a:srgbClr val="333333"/>
                </a:solidFill>
                <a:latin typeface="Segoe UI"/>
                <a:cs typeface="Segoe UI"/>
              </a:rPr>
              <a:t>datum kolaudace musí být nejpozději s datem ukončení realizace projektu)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100"/>
              <a:t>Aktualizovaná příloha SPPŽP „Podklady pro stanovení kategorií intervencí  a kontrolu limitů“ – viz ZS ŘO IROP č. 6 – v závěrečné </a:t>
            </a:r>
            <a:r>
              <a:rPr lang="cs-CZ" sz="1100" err="1"/>
              <a:t>ZoR</a:t>
            </a:r>
            <a:endParaRPr lang="cs-CZ" sz="1100"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100"/>
              <a:t>Další případné přílohy vycházející ze specifik daných výzev (dle SPPŽP), zejména k naplnění indikátorů dle Metodických listů indikátorů a ukončení realizace projektu (dle kap. Zahájení a ukončení realizace projektu dle SPPŽP)</a:t>
            </a:r>
            <a:endParaRPr lang="cs-CZ" sz="1100"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100" b="0" i="0" u="none" strike="noStrike" baseline="0">
                <a:solidFill>
                  <a:srgbClr val="000000"/>
                </a:solidFill>
              </a:rPr>
              <a:t>V rámci kontroly </a:t>
            </a:r>
            <a:r>
              <a:rPr lang="cs-CZ" sz="1100" b="0" i="0" u="none" strike="noStrike" baseline="0" err="1">
                <a:solidFill>
                  <a:srgbClr val="000000"/>
                </a:solidFill>
              </a:rPr>
              <a:t>ZoR</a:t>
            </a:r>
            <a:r>
              <a:rPr lang="cs-CZ" sz="1100" b="0" i="0" u="none" strike="noStrike" baseline="0">
                <a:solidFill>
                  <a:srgbClr val="000000"/>
                </a:solidFill>
              </a:rPr>
              <a:t> a </a:t>
            </a:r>
            <a:r>
              <a:rPr lang="cs-CZ" sz="1100" b="0" i="0" u="none" strike="noStrike" baseline="0" err="1">
                <a:solidFill>
                  <a:srgbClr val="000000"/>
                </a:solidFill>
              </a:rPr>
              <a:t>ŽoP</a:t>
            </a:r>
            <a:r>
              <a:rPr lang="cs-CZ" sz="1100" b="0" i="0" u="none" strike="noStrike" baseline="0">
                <a:solidFill>
                  <a:srgbClr val="000000"/>
                </a:solidFill>
              </a:rPr>
              <a:t> mohou být příjemci vyzváni k doložení dokladů ke kontrole způsobilosti výdajů i nad rámec povinných příloh žádosti o platbu.</a:t>
            </a:r>
            <a:r>
              <a:rPr lang="cs-CZ" sz="1100">
                <a:solidFill>
                  <a:srgbClr val="000000"/>
                </a:solidFill>
              </a:rPr>
              <a:t> </a:t>
            </a:r>
            <a:endParaRPr lang="cs-CZ" sz="1100">
              <a:cs typeface="Arial"/>
            </a:endParaRPr>
          </a:p>
          <a:p>
            <a:endParaRPr lang="cs-CZ" sz="1200" b="0" i="0" u="none" strike="noStrike" baseline="0">
              <a:solidFill>
                <a:srgbClr val="000000"/>
              </a:solidFill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2BF2D35-2A91-41C2-61B6-17E1803F12CE}"/>
              </a:ext>
            </a:extLst>
          </p:cNvPr>
          <p:cNvSpPr txBox="1">
            <a:spLocks/>
          </p:cNvSpPr>
          <p:nvPr/>
        </p:nvSpPr>
        <p:spPr>
          <a:xfrm>
            <a:off x="735420" y="436284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 err="1"/>
              <a:t>Z</a:t>
            </a:r>
            <a:r>
              <a:rPr lang="cs-CZ" sz="2800" err="1"/>
              <a:t>o</a:t>
            </a:r>
            <a:r>
              <a:rPr lang="cs-CZ" sz="2800" cap="all" err="1"/>
              <a:t>R</a:t>
            </a:r>
            <a:r>
              <a:rPr lang="cs-CZ" sz="2800" cap="all"/>
              <a:t> </a:t>
            </a:r>
            <a:r>
              <a:rPr lang="cs-CZ" sz="2800"/>
              <a:t>a</a:t>
            </a:r>
            <a:r>
              <a:rPr lang="cs-CZ" sz="2800" cap="all"/>
              <a:t> </a:t>
            </a:r>
            <a:r>
              <a:rPr lang="cs-CZ" sz="2800" cap="all" err="1"/>
              <a:t>ž</a:t>
            </a:r>
            <a:r>
              <a:rPr lang="cs-CZ" sz="2800" err="1"/>
              <a:t>o</a:t>
            </a:r>
            <a:r>
              <a:rPr lang="cs-CZ" sz="2800" cap="all" err="1"/>
              <a:t>p</a:t>
            </a:r>
            <a:r>
              <a:rPr lang="cs-CZ" sz="2800" cap="all"/>
              <a:t> – povinné přílohy</a:t>
            </a:r>
            <a:endParaRPr lang="en-US" sz="2800" cap="all"/>
          </a:p>
        </p:txBody>
      </p:sp>
    </p:spTree>
    <p:extLst>
      <p:ext uri="{BB962C8B-B14F-4D97-AF65-F5344CB8AC3E}">
        <p14:creationId xmlns:p14="http://schemas.microsoft.com/office/powerpoint/2010/main" val="20705972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894269" y="1214033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9081F52-8CB6-4693-AA21-68C522699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3137" y="6356349"/>
            <a:ext cx="500431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7991826-C0A4-BFD1-ADFF-318238BB32A5}"/>
              </a:ext>
            </a:extLst>
          </p:cNvPr>
          <p:cNvSpPr txBox="1">
            <a:spLocks/>
          </p:cNvSpPr>
          <p:nvPr/>
        </p:nvSpPr>
        <p:spPr>
          <a:xfrm>
            <a:off x="911942" y="16614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D05A025C-6BA9-C896-8469-CA65143C3CFD}"/>
              </a:ext>
            </a:extLst>
          </p:cNvPr>
          <p:cNvSpPr txBox="1">
            <a:spLocks/>
          </p:cNvSpPr>
          <p:nvPr/>
        </p:nvSpPr>
        <p:spPr>
          <a:xfrm>
            <a:off x="4086875" y="1716045"/>
            <a:ext cx="4199493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ED3C7015-A8F6-6A6E-F155-09753EE76BFF}"/>
              </a:ext>
            </a:extLst>
          </p:cNvPr>
          <p:cNvSpPr txBox="1">
            <a:spLocks/>
          </p:cNvSpPr>
          <p:nvPr/>
        </p:nvSpPr>
        <p:spPr>
          <a:xfrm>
            <a:off x="683567" y="553421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/>
              <a:t>Založení nové </a:t>
            </a:r>
            <a:r>
              <a:rPr lang="cs-CZ" sz="2800" cap="all" err="1"/>
              <a:t>z</a:t>
            </a:r>
            <a:r>
              <a:rPr lang="cs-CZ" sz="2800" err="1"/>
              <a:t>o</a:t>
            </a:r>
            <a:r>
              <a:rPr lang="cs-CZ" sz="2800" cap="all" err="1"/>
              <a:t>R</a:t>
            </a:r>
            <a:endParaRPr lang="en-US" sz="2800" cap="all">
              <a:highlight>
                <a:srgbClr val="FF66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D95CD09-F0EE-06FD-5164-F73CEA2DBC52}"/>
              </a:ext>
            </a:extLst>
          </p:cNvPr>
          <p:cNvSpPr txBox="1"/>
          <p:nvPr/>
        </p:nvSpPr>
        <p:spPr>
          <a:xfrm>
            <a:off x="2864064" y="1169744"/>
            <a:ext cx="56715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/>
              <a:t>Po vstupu do projektu zvolíte v levém menu záložku </a:t>
            </a:r>
            <a:r>
              <a:rPr lang="cs-CZ" b="1"/>
              <a:t>Zprávy o realizaci</a:t>
            </a:r>
            <a:r>
              <a:rPr lang="cs-CZ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/>
              <a:t>Na záložce </a:t>
            </a:r>
            <a:r>
              <a:rPr lang="cs-CZ" b="1"/>
              <a:t>Harmonogram zpráv/informací</a:t>
            </a:r>
            <a:r>
              <a:rPr lang="cs-CZ"/>
              <a:t> je možné zjistit předpokládané datum podání </a:t>
            </a:r>
            <a:r>
              <a:rPr lang="cs-CZ" err="1"/>
              <a:t>ZoR</a:t>
            </a:r>
            <a:r>
              <a:rPr lang="cs-CZ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/>
              <a:t>Kliknutím na záložku </a:t>
            </a:r>
            <a:r>
              <a:rPr lang="cs-CZ" b="1"/>
              <a:t>Založit novou zprávu/informaci</a:t>
            </a:r>
            <a:r>
              <a:rPr lang="cs-CZ"/>
              <a:t> založíte novou </a:t>
            </a:r>
            <a:r>
              <a:rPr lang="cs-CZ" err="1"/>
              <a:t>ZoR</a:t>
            </a:r>
            <a:r>
              <a:rPr lang="cs-CZ"/>
              <a:t>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40BB7DF-19BA-494D-2515-881F75654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416" y="1369658"/>
            <a:ext cx="2162477" cy="1895740"/>
          </a:xfrm>
          <a:prstGeom prst="rect">
            <a:avLst/>
          </a:prstGeom>
        </p:spPr>
      </p:pic>
      <p:pic>
        <p:nvPicPr>
          <p:cNvPr id="10" name="Obrázek 9" descr="Obsah obrázku text&#10;&#10;Popis byl vytvořen automaticky">
            <a:extLst>
              <a:ext uri="{FF2B5EF4-FFF2-40B4-BE49-F238E27FC236}">
                <a16:creationId xmlns:a16="http://schemas.microsoft.com/office/drawing/2014/main" id="{22EE3E9E-D632-44B6-06EC-59D17A03F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416" y="4124247"/>
            <a:ext cx="2124371" cy="1219370"/>
          </a:xfrm>
          <a:prstGeom prst="rect">
            <a:avLst/>
          </a:prstGeom>
        </p:spPr>
      </p:pic>
      <p:pic>
        <p:nvPicPr>
          <p:cNvPr id="11" name="Obrázek 10" descr="Obsah obrázku stůl&#10;&#10;Popis byl vytvořen automaticky">
            <a:extLst>
              <a:ext uri="{FF2B5EF4-FFF2-40B4-BE49-F238E27FC236}">
                <a16:creationId xmlns:a16="http://schemas.microsoft.com/office/drawing/2014/main" id="{E231CF71-E24E-8E45-D52E-3510818F75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9895" y="3466831"/>
            <a:ext cx="5006473" cy="125004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D70AF139-3D50-284D-0BF6-BC72AF21E7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6751" y="4990061"/>
            <a:ext cx="5006473" cy="90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3184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894269" y="1214033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9081F52-8CB6-4693-AA21-68C522699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3137" y="6356349"/>
            <a:ext cx="500431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7991826-C0A4-BFD1-ADFF-318238BB32A5}"/>
              </a:ext>
            </a:extLst>
          </p:cNvPr>
          <p:cNvSpPr txBox="1">
            <a:spLocks/>
          </p:cNvSpPr>
          <p:nvPr/>
        </p:nvSpPr>
        <p:spPr>
          <a:xfrm>
            <a:off x="911942" y="16614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D572C694-25C0-DBD3-9A48-E09E12C86863}"/>
              </a:ext>
            </a:extLst>
          </p:cNvPr>
          <p:cNvSpPr txBox="1">
            <a:spLocks/>
          </p:cNvSpPr>
          <p:nvPr/>
        </p:nvSpPr>
        <p:spPr>
          <a:xfrm>
            <a:off x="683567" y="553421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/>
              <a:t>zpráva o realizaci</a:t>
            </a:r>
            <a:endParaRPr lang="en-US" sz="2800" cap="all">
              <a:highlight>
                <a:srgbClr val="FF66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0A55823-AA1A-6CD5-0101-0F250EEE4C97}"/>
              </a:ext>
            </a:extLst>
          </p:cNvPr>
          <p:cNvSpPr txBox="1"/>
          <p:nvPr/>
        </p:nvSpPr>
        <p:spPr>
          <a:xfrm>
            <a:off x="2556769" y="1704513"/>
            <a:ext cx="57616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/>
              <a:t>Do </a:t>
            </a:r>
            <a:r>
              <a:rPr lang="cs-CZ" err="1"/>
              <a:t>ZoR</a:t>
            </a:r>
            <a:r>
              <a:rPr lang="cs-CZ"/>
              <a:t> vstoupíte rozkliknutím založeného záznamu.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err="1"/>
              <a:t>ZoR</a:t>
            </a:r>
            <a:r>
              <a:rPr lang="cs-CZ"/>
              <a:t> vyplňujte od shora dolů.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/>
              <a:t>Nerelevantní záložky není třeba vyplňovat.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/>
              <a:t>Vyplněné údaje vždy ukládejte.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/>
              <a:t>Záložka </a:t>
            </a:r>
            <a:r>
              <a:rPr lang="cs-CZ" b="1"/>
              <a:t>Podpis dokumentu</a:t>
            </a:r>
            <a:r>
              <a:rPr lang="cs-CZ"/>
              <a:t> se otevře pro editaci po finalizaci </a:t>
            </a:r>
            <a:r>
              <a:rPr lang="cs-CZ" err="1"/>
              <a:t>ZoR</a:t>
            </a:r>
            <a:r>
              <a:rPr lang="cs-CZ"/>
              <a:t>. </a:t>
            </a:r>
            <a:r>
              <a:rPr lang="cs-CZ" err="1"/>
              <a:t>ZoR</a:t>
            </a:r>
            <a:r>
              <a:rPr lang="cs-CZ"/>
              <a:t> nelze finalizovat a podepsat dokud není podepsána </a:t>
            </a:r>
            <a:r>
              <a:rPr lang="cs-CZ" err="1"/>
              <a:t>ŽoP</a:t>
            </a:r>
            <a:r>
              <a:rPr lang="cs-CZ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5717838-2957-5085-7591-2FAA3BAAF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23" y="1393840"/>
            <a:ext cx="2133898" cy="420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9880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894269" y="1214033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9081F52-8CB6-4693-AA21-68C522699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3137" y="6356349"/>
            <a:ext cx="500431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7991826-C0A4-BFD1-ADFF-318238BB32A5}"/>
              </a:ext>
            </a:extLst>
          </p:cNvPr>
          <p:cNvSpPr txBox="1">
            <a:spLocks/>
          </p:cNvSpPr>
          <p:nvPr/>
        </p:nvSpPr>
        <p:spPr>
          <a:xfrm>
            <a:off x="911942" y="16614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F6831A60-A3D3-D9FA-5B4A-69AE11D246BA}"/>
              </a:ext>
            </a:extLst>
          </p:cNvPr>
          <p:cNvSpPr txBox="1">
            <a:spLocks/>
          </p:cNvSpPr>
          <p:nvPr/>
        </p:nvSpPr>
        <p:spPr>
          <a:xfrm>
            <a:off x="683567" y="553421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/>
              <a:t>Vykázání změny/přírůstku</a:t>
            </a:r>
            <a:endParaRPr lang="en-US" sz="2800" cap="all">
              <a:highlight>
                <a:srgbClr val="FF66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45D1006-C01D-C3A0-A17A-05E4491DB4C9}"/>
              </a:ext>
            </a:extLst>
          </p:cNvPr>
          <p:cNvSpPr txBox="1"/>
          <p:nvPr/>
        </p:nvSpPr>
        <p:spPr>
          <a:xfrm>
            <a:off x="183845" y="1189608"/>
            <a:ext cx="8206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/>
              <a:t>Některé záložky se vyplňují kliknutím na tlačítko </a:t>
            </a:r>
            <a:r>
              <a:rPr lang="cs-CZ" b="1"/>
              <a:t>Vykázat změnu/přírůstek</a:t>
            </a:r>
            <a:r>
              <a:rPr lang="cs-CZ"/>
              <a:t>.</a:t>
            </a:r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1E0667D2-3E4A-4AB0-4827-B078E5101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972" y="1506707"/>
            <a:ext cx="3281840" cy="177294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E95D687-02E5-C852-E2DC-B8C85C5519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972" y="3227422"/>
            <a:ext cx="3281840" cy="2774845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319B908C-9939-588A-DFBA-18D73F1D0D34}"/>
              </a:ext>
            </a:extLst>
          </p:cNvPr>
          <p:cNvSpPr txBox="1"/>
          <p:nvPr/>
        </p:nvSpPr>
        <p:spPr>
          <a:xfrm>
            <a:off x="3735939" y="2194734"/>
            <a:ext cx="48294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cs-CZ"/>
              <a:t>Pro výběr záznamu pro vykázání změny na záznam klikněte – zezelená.</a:t>
            </a:r>
          </a:p>
          <a:p>
            <a:pPr marL="342900" indent="-342900" algn="just">
              <a:buFont typeface="+mj-lt"/>
              <a:buAutoNum type="arabicPeriod"/>
            </a:pPr>
            <a:endParaRPr lang="cs-CZ"/>
          </a:p>
          <a:p>
            <a:pPr marL="342900" indent="-342900" algn="just">
              <a:buFont typeface="+mj-lt"/>
              <a:buAutoNum type="arabicPeriod"/>
            </a:pPr>
            <a:r>
              <a:rPr lang="cs-CZ"/>
              <a:t>Klikněte na tlačítko </a:t>
            </a:r>
            <a:r>
              <a:rPr lang="cs-CZ" b="1"/>
              <a:t>Vykázat změnu/přírůstek</a:t>
            </a:r>
            <a:r>
              <a:rPr lang="cs-CZ"/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cs-CZ"/>
          </a:p>
          <a:p>
            <a:pPr marL="342900" indent="-342900" algn="just">
              <a:buFont typeface="+mj-lt"/>
              <a:buAutoNum type="arabicPeriod"/>
            </a:pPr>
            <a:r>
              <a:rPr lang="cs-CZ"/>
              <a:t>Vytvoří se záznam pod původní tabulkou.</a:t>
            </a:r>
          </a:p>
          <a:p>
            <a:pPr marL="342900" indent="-342900" algn="just">
              <a:buFont typeface="+mj-lt"/>
              <a:buAutoNum type="arabicPeriod"/>
            </a:pPr>
            <a:endParaRPr lang="cs-CZ"/>
          </a:p>
          <a:p>
            <a:pPr marL="342900" indent="-342900" algn="just">
              <a:buFont typeface="+mj-lt"/>
              <a:buAutoNum type="arabicPeriod"/>
            </a:pPr>
            <a:r>
              <a:rPr lang="cs-CZ"/>
              <a:t>Záznam je možné upravit a editovat.</a:t>
            </a:r>
          </a:p>
          <a:p>
            <a:pPr marL="342900" indent="-342900" algn="just">
              <a:buFont typeface="+mj-lt"/>
              <a:buAutoNum type="arabicPeriod"/>
            </a:pPr>
            <a:endParaRPr lang="cs-CZ"/>
          </a:p>
          <a:p>
            <a:pPr marL="342900" indent="-342900" algn="just">
              <a:buFont typeface="+mj-lt"/>
              <a:buAutoNum type="arabicPeriod"/>
            </a:pPr>
            <a:r>
              <a:rPr lang="cs-CZ"/>
              <a:t>Po ukončení editace záznam uložte.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50273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894269" y="1214033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9081F52-8CB6-4693-AA21-68C522699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3137" y="6356349"/>
            <a:ext cx="500431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7991826-C0A4-BFD1-ADFF-318238BB32A5}"/>
              </a:ext>
            </a:extLst>
          </p:cNvPr>
          <p:cNvSpPr txBox="1">
            <a:spLocks/>
          </p:cNvSpPr>
          <p:nvPr/>
        </p:nvSpPr>
        <p:spPr>
          <a:xfrm>
            <a:off x="911942" y="16614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D916466D-2451-E1DB-5AE6-EEF4C32A58BB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3477EC4A-2E05-C388-5A38-E90044702C9A}"/>
              </a:ext>
            </a:extLst>
          </p:cNvPr>
          <p:cNvSpPr txBox="1">
            <a:spLocks/>
          </p:cNvSpPr>
          <p:nvPr/>
        </p:nvSpPr>
        <p:spPr>
          <a:xfrm>
            <a:off x="683567" y="553421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/>
              <a:t>Záložka základní informace</a:t>
            </a:r>
            <a:endParaRPr lang="en-US" sz="2800" cap="all">
              <a:highlight>
                <a:srgbClr val="FF66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92604D-7D88-1371-7D3A-DE9FE90EDB28}"/>
              </a:ext>
            </a:extLst>
          </p:cNvPr>
          <p:cNvSpPr txBox="1">
            <a:spLocks/>
          </p:cNvSpPr>
          <p:nvPr/>
        </p:nvSpPr>
        <p:spPr>
          <a:xfrm>
            <a:off x="4740676" y="1509078"/>
            <a:ext cx="3946124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BC9991CC-E86F-B732-AB6E-89C6AA81A471}"/>
              </a:ext>
            </a:extLst>
          </p:cNvPr>
          <p:cNvSpPr/>
          <p:nvPr/>
        </p:nvSpPr>
        <p:spPr>
          <a:xfrm>
            <a:off x="3868191" y="1089799"/>
            <a:ext cx="470010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b="1"/>
              <a:t>Sledované období od </a:t>
            </a:r>
            <a:r>
              <a:rPr lang="cs-CZ" sz="1600"/>
              <a:t>– u 1. </a:t>
            </a:r>
            <a:r>
              <a:rPr lang="cs-CZ" sz="1600" err="1"/>
              <a:t>ZoR</a:t>
            </a:r>
            <a:r>
              <a:rPr lang="cs-CZ" sz="1600"/>
              <a:t> je pole needitovatelné (datum vydání PA/Skutečné datum zahájení z </a:t>
            </a:r>
            <a:r>
              <a:rPr lang="cs-CZ" sz="1600" err="1"/>
              <a:t>ŽoPo</a:t>
            </a:r>
            <a:r>
              <a:rPr lang="cs-CZ" sz="1600"/>
              <a:t>). U následujících </a:t>
            </a:r>
            <a:r>
              <a:rPr lang="cs-CZ" sz="1600" err="1"/>
              <a:t>ZoR</a:t>
            </a:r>
            <a:r>
              <a:rPr lang="cs-CZ" sz="1600"/>
              <a:t> se vyplňuje skutečné datum zahájení sledovaného období.</a:t>
            </a:r>
          </a:p>
          <a:p>
            <a:pPr algn="just"/>
            <a:endParaRPr lang="cs-CZ" sz="160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b="1"/>
              <a:t>Sledované období do</a:t>
            </a:r>
            <a:r>
              <a:rPr lang="cs-CZ" sz="1600"/>
              <a:t> – vyplňte/opravte skutečné datum ukončení sledovaného období projektu, za kterou je podávána zpráva o realizaci</a:t>
            </a:r>
          </a:p>
          <a:p>
            <a:pPr algn="just"/>
            <a:r>
              <a:rPr lang="cs-CZ" sz="1600"/>
              <a:t>  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b="1"/>
              <a:t>Skutečné datum zahájení</a:t>
            </a:r>
            <a:r>
              <a:rPr lang="cs-CZ" sz="1600"/>
              <a:t> – vyplňte skutečné datum zahájení projektu (v případě 1. </a:t>
            </a:r>
            <a:r>
              <a:rPr lang="cs-CZ" sz="1600" err="1"/>
              <a:t>ZoR</a:t>
            </a:r>
            <a:r>
              <a:rPr lang="cs-CZ" sz="1600"/>
              <a:t>)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60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b="1"/>
              <a:t>Skutečné datum ukončení projektu</a:t>
            </a:r>
            <a:r>
              <a:rPr lang="cs-CZ" sz="1600"/>
              <a:t> – vyplňte skutečné datum ukončení projektu (v případě závěrečné </a:t>
            </a:r>
            <a:r>
              <a:rPr lang="cs-CZ" sz="1600" err="1"/>
              <a:t>ZoR</a:t>
            </a:r>
            <a:r>
              <a:rPr lang="cs-CZ" sz="1600"/>
              <a:t>)</a:t>
            </a:r>
          </a:p>
          <a:p>
            <a:pPr algn="just"/>
            <a:r>
              <a:rPr lang="cs-CZ" sz="1600"/>
              <a:t> 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b="1"/>
              <a:t>Kontaktní údaje ve věci zprávy</a:t>
            </a:r>
            <a:r>
              <a:rPr lang="cs-CZ" sz="1600"/>
              <a:t> – vyplňte kontaktní údaje zhotovitele </a:t>
            </a:r>
            <a:r>
              <a:rPr lang="cs-CZ" sz="1600" err="1"/>
              <a:t>ZoR</a:t>
            </a:r>
            <a:endParaRPr lang="cs-CZ" sz="160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E062C812-EC0F-E5C8-1117-B6EBDD1DD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09" y="1563645"/>
            <a:ext cx="3819882" cy="335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349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Nová log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RR PPT modra" id="{D7112295-DE83-5842-848C-194A14FDB72F}" vid="{3F9FFF0E-BF0B-D64C-A9D2-5EEC900BA2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5b9b8e6-ce93-484b-85c3-60be995bde3d" xsi:nil="true"/>
    <lcf76f155ced4ddcb4097134ff3c332f xmlns="30e291ad-f7e7-49f6-86f9-67da3b83edbb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549CDEB83DA341B73C89BFF0739B7C" ma:contentTypeVersion="17" ma:contentTypeDescription="Create a new document." ma:contentTypeScope="" ma:versionID="e433fdf57e34fa7c56db0f23f1e5ad44">
  <xsd:schema xmlns:xsd="http://www.w3.org/2001/XMLSchema" xmlns:xs="http://www.w3.org/2001/XMLSchema" xmlns:p="http://schemas.microsoft.com/office/2006/metadata/properties" xmlns:ns2="30e291ad-f7e7-49f6-86f9-67da3b83edbb" xmlns:ns3="55b9b8e6-ce93-484b-85c3-60be995bde3d" targetNamespace="http://schemas.microsoft.com/office/2006/metadata/properties" ma:root="true" ma:fieldsID="76d9451766e0d5bd7f8b56d36fbcc284" ns2:_="" ns3:_="">
    <xsd:import namespace="30e291ad-f7e7-49f6-86f9-67da3b83edbb"/>
    <xsd:import namespace="55b9b8e6-ce93-484b-85c3-60be995bde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e291ad-f7e7-49f6-86f9-67da3b83ed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e38a382-c502-43bf-abac-d2fc793617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b9b8e6-ce93-484b-85c3-60be995bde3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8a37478-2f02-4567-ab3e-676bfd2a5623}" ma:internalName="TaxCatchAll" ma:showField="CatchAllData" ma:web="55b9b8e6-ce93-484b-85c3-60be995bde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8D82F1-1ED0-43C2-9EBA-BB98DA9B07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F34D971-6F12-4518-B0D7-0B94CB7AB393}">
  <ds:schemaRefs>
    <ds:schemaRef ds:uri="30e291ad-f7e7-49f6-86f9-67da3b83edbb"/>
    <ds:schemaRef ds:uri="55b9b8e6-ce93-484b-85c3-60be995bde3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524788C-F9EC-4477-86E9-67A545FEC194}">
  <ds:schemaRefs>
    <ds:schemaRef ds:uri="30e291ad-f7e7-49f6-86f9-67da3b83edbb"/>
    <ds:schemaRef ds:uri="55b9b8e6-ce93-484b-85c3-60be995bde3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(4:3)</PresentationFormat>
  <Slides>23</Slides>
  <Notes>22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Nová loga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 na více řádků, třeba i na tři anebo dokonce i na čtyři.</dc:title>
  <dc:subject/>
  <dc:creator>Microsoft Office User</dc:creator>
  <cp:keywords/>
  <dc:description/>
  <cp:revision>1</cp:revision>
  <cp:lastPrinted>2021-06-01T11:35:26Z</cp:lastPrinted>
  <dcterms:created xsi:type="dcterms:W3CDTF">2021-01-13T14:58:16Z</dcterms:created>
  <dcterms:modified xsi:type="dcterms:W3CDTF">2024-04-24T09:55:28Z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0x01010031549CDEB83DA341B73C89BFF0739B7C</vt:lpwstr>
  </property>
  <property fmtid="{D5CDD505-2E9C-101B-9397-08002B2CF9AE}" pid="3" name="MediaServiceImageTags">
    <vt:lpwstr/>
  </property>
</Properties>
</file>